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59" r:id="rId7"/>
    <p:sldId id="260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-velka-sladkivrh.si/category/zdravljenje-cebel/" TargetMode="External"/><Relationship Id="rId2" Type="http://schemas.openxmlformats.org/officeDocument/2006/relationships/hyperlink" Target="https://www.czs.si/content/C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.capaparda.com/cebelji-skodljivci-in-sovrazniki-ki-jedo-cebele-283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0A893E-CF37-43FD-99BE-881418931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7557" y="1786290"/>
            <a:ext cx="6815669" cy="1515533"/>
          </a:xfrm>
        </p:spPr>
        <p:txBody>
          <a:bodyPr/>
          <a:lstStyle/>
          <a:p>
            <a:r>
              <a:rPr lang="sl-SI" dirty="0"/>
              <a:t>ČEBELE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7EB812-2485-468D-879B-8E15560CE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Klara Šiško, Evita </a:t>
            </a:r>
            <a:r>
              <a:rPr lang="sl-SI" dirty="0" err="1"/>
              <a:t>Karba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D88577-6CA3-4621-9FB5-3B87061C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1" y="238925"/>
            <a:ext cx="3674418" cy="223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671027-C5F8-4C97-9703-9DAE8F78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</a:t>
            </a:r>
            <a:r>
              <a:rPr lang="sl-SI" dirty="0" smtClean="0"/>
              <a:t>POZORNOST!</a:t>
            </a:r>
            <a:endParaRPr lang="sl-SI" dirty="0"/>
          </a:p>
        </p:txBody>
      </p:sp>
      <p:pic>
        <p:nvPicPr>
          <p:cNvPr id="6146" name="Picture 2" descr="Vstopnice za Čebelica Maja 3D, 16.08.2015 ob 16:00">
            <a:extLst>
              <a:ext uri="{FF2B5EF4-FFF2-40B4-BE49-F238E27FC236}">
                <a16:creationId xmlns:a16="http://schemas.microsoft.com/office/drawing/2014/main" id="{61795D84-27F9-4AF2-A8F7-C3316CB9C2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88" y="2391872"/>
            <a:ext cx="6437526" cy="360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4118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7EFD0D-779A-49BC-8B1C-F5AFE4D6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50" y="738292"/>
            <a:ext cx="9601196" cy="1303867"/>
          </a:xfrm>
        </p:spPr>
        <p:txBody>
          <a:bodyPr/>
          <a:lstStyle/>
          <a:p>
            <a:r>
              <a:rPr lang="sl-SI" dirty="0" smtClean="0"/>
              <a:t>Sestavni deli čebele 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3B4225C-868B-4CEB-99B6-CF2279061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98" y="2127552"/>
            <a:ext cx="5627801" cy="383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63328D-C359-4153-BFF8-0C4F2B11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 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B5C6CE3-260F-4B40-B38A-1A1DF345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j</a:t>
            </a:r>
            <a:r>
              <a:rPr lang="sl-SI" dirty="0" smtClean="0"/>
              <a:t>ajčece – </a:t>
            </a:r>
            <a:r>
              <a:rPr lang="sl-SI" dirty="0"/>
              <a:t>ličinka – buba – o</a:t>
            </a:r>
            <a:r>
              <a:rPr lang="sl-SI" dirty="0" smtClean="0"/>
              <a:t>drasla </a:t>
            </a:r>
            <a:r>
              <a:rPr lang="sl-SI" dirty="0"/>
              <a:t>čebela</a:t>
            </a:r>
          </a:p>
          <a:p>
            <a:endParaRPr lang="sl-SI" dirty="0"/>
          </a:p>
        </p:txBody>
      </p:sp>
      <p:pic>
        <p:nvPicPr>
          <p:cNvPr id="5122" name="Picture 2" descr="Zanimivo je vedeti - kako čebele naredijo medu">
            <a:extLst>
              <a:ext uri="{FF2B5EF4-FFF2-40B4-BE49-F238E27FC236}">
                <a16:creationId xmlns:a16="http://schemas.microsoft.com/office/drawing/2014/main" id="{F9283718-D58B-40C2-B4F5-875120356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29" y="3294593"/>
            <a:ext cx="5715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983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4957F3-704B-4FF5-8F56-4D39B904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Čebelja družina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93EB6F-F039-4654-87A8-B7DF5BA91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M</a:t>
            </a:r>
            <a:r>
              <a:rPr lang="sl-SI" dirty="0" smtClean="0"/>
              <a:t>atica</a:t>
            </a:r>
            <a:r>
              <a:rPr lang="sl-SI" dirty="0"/>
              <a:t>: z</a:t>
            </a:r>
            <a:r>
              <a:rPr lang="sl-SI" dirty="0" smtClean="0"/>
              <a:t>alega jajčeca</a:t>
            </a:r>
            <a:endParaRPr lang="sl-SI" dirty="0"/>
          </a:p>
          <a:p>
            <a:r>
              <a:rPr lang="sl-SI" dirty="0"/>
              <a:t>T</a:t>
            </a:r>
            <a:r>
              <a:rPr lang="sl-SI" dirty="0" smtClean="0"/>
              <a:t>rot</a:t>
            </a:r>
            <a:r>
              <a:rPr lang="sl-SI" dirty="0"/>
              <a:t>: </a:t>
            </a:r>
            <a:r>
              <a:rPr lang="sl-SI" dirty="0" smtClean="0"/>
              <a:t>oplodi </a:t>
            </a:r>
            <a:r>
              <a:rPr lang="sl-SI" dirty="0"/>
              <a:t>matico</a:t>
            </a:r>
          </a:p>
          <a:p>
            <a:r>
              <a:rPr lang="sl-SI" dirty="0"/>
              <a:t>Č</a:t>
            </a:r>
            <a:r>
              <a:rPr lang="sl-SI" dirty="0" smtClean="0"/>
              <a:t>ebele delavke:</a:t>
            </a:r>
          </a:p>
          <a:p>
            <a:pPr lvl="1"/>
            <a:r>
              <a:rPr lang="sl-SI" dirty="0" smtClean="0"/>
              <a:t>stražarke</a:t>
            </a:r>
            <a:r>
              <a:rPr lang="sl-SI" dirty="0"/>
              <a:t>: </a:t>
            </a:r>
            <a:r>
              <a:rPr lang="sl-SI" dirty="0" smtClean="0"/>
              <a:t>ščitijo </a:t>
            </a:r>
            <a:r>
              <a:rPr lang="sl-SI" dirty="0"/>
              <a:t>panj pred sovražniki</a:t>
            </a:r>
          </a:p>
          <a:p>
            <a:pPr lvl="1"/>
            <a:r>
              <a:rPr lang="sl-SI" dirty="0" smtClean="0"/>
              <a:t>nabiralke: nabirajo </a:t>
            </a:r>
            <a:r>
              <a:rPr lang="sl-SI" dirty="0"/>
              <a:t>medičino, </a:t>
            </a:r>
            <a:r>
              <a:rPr lang="sl-SI" dirty="0" smtClean="0"/>
              <a:t>mano, cvetni </a:t>
            </a:r>
            <a:r>
              <a:rPr lang="sl-SI" dirty="0"/>
              <a:t>prah in vodo</a:t>
            </a:r>
          </a:p>
          <a:p>
            <a:pPr lvl="1"/>
            <a:r>
              <a:rPr lang="sl-SI" dirty="0" smtClean="0"/>
              <a:t>čistilke</a:t>
            </a:r>
            <a:r>
              <a:rPr lang="sl-SI" dirty="0"/>
              <a:t>: </a:t>
            </a:r>
            <a:r>
              <a:rPr lang="sl-SI" dirty="0" smtClean="0"/>
              <a:t>čistijo </a:t>
            </a:r>
            <a:r>
              <a:rPr lang="sl-SI" dirty="0"/>
              <a:t>svojo in ostale celice, v katere matica leže jajčeca</a:t>
            </a:r>
          </a:p>
          <a:p>
            <a:pPr lvl="1"/>
            <a:r>
              <a:rPr lang="sl-SI" dirty="0" err="1"/>
              <a:t>k</a:t>
            </a:r>
            <a:r>
              <a:rPr lang="sl-SI" dirty="0" err="1" smtClean="0"/>
              <a:t>rmilke</a:t>
            </a:r>
            <a:r>
              <a:rPr lang="sl-SI" dirty="0"/>
              <a:t>: </a:t>
            </a:r>
            <a:r>
              <a:rPr lang="sl-SI" dirty="0" smtClean="0"/>
              <a:t>krmijo </a:t>
            </a:r>
            <a:r>
              <a:rPr lang="sl-SI" dirty="0"/>
              <a:t>ličinke z medom in matičnim mlečkom</a:t>
            </a:r>
          </a:p>
          <a:p>
            <a:pPr lvl="1"/>
            <a:r>
              <a:rPr lang="sl-SI" dirty="0" err="1"/>
              <a:t>g</a:t>
            </a:r>
            <a:r>
              <a:rPr lang="sl-SI" dirty="0" err="1" smtClean="0"/>
              <a:t>radilke</a:t>
            </a:r>
            <a:r>
              <a:rPr lang="sl-SI" dirty="0"/>
              <a:t>: </a:t>
            </a:r>
            <a:r>
              <a:rPr lang="sl-SI" dirty="0" smtClean="0"/>
              <a:t>izdelujejo satje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0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146448-AADF-4BE1-894E-0935607D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796" y="784227"/>
            <a:ext cx="6873238" cy="1303867"/>
          </a:xfrm>
        </p:spPr>
        <p:txBody>
          <a:bodyPr/>
          <a:lstStyle/>
          <a:p>
            <a:r>
              <a:rPr lang="sl-SI" dirty="0"/>
              <a:t>Bivališča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4E8291-3BD8-4188-ABAA-9CAB57B67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690" y="1814322"/>
            <a:ext cx="9601196" cy="3318936"/>
          </a:xfrm>
        </p:spPr>
        <p:txBody>
          <a:bodyPr/>
          <a:lstStyle/>
          <a:p>
            <a:r>
              <a:rPr lang="sl-SI" dirty="0" smtClean="0"/>
              <a:t>čebelnjak </a:t>
            </a:r>
            <a:r>
              <a:rPr lang="sl-SI" dirty="0"/>
              <a:t>– </a:t>
            </a:r>
            <a:r>
              <a:rPr lang="sl-SI" dirty="0" smtClean="0"/>
              <a:t>panj </a:t>
            </a:r>
            <a:r>
              <a:rPr lang="sl-SI" dirty="0"/>
              <a:t>– satnica </a:t>
            </a:r>
          </a:p>
          <a:p>
            <a:r>
              <a:rPr lang="sl-SI" dirty="0"/>
              <a:t>n</a:t>
            </a:r>
            <a:r>
              <a:rPr lang="sl-SI" dirty="0" smtClean="0"/>
              <a:t>arava</a:t>
            </a:r>
            <a:endParaRPr lang="sl-SI" dirty="0"/>
          </a:p>
        </p:txBody>
      </p:sp>
      <p:pic>
        <p:nvPicPr>
          <p:cNvPr id="1026" name="Picture 2" descr="Roj - ČD Velike Lašče">
            <a:extLst>
              <a:ext uri="{FF2B5EF4-FFF2-40B4-BE49-F238E27FC236}">
                <a16:creationId xmlns:a16="http://schemas.microsoft.com/office/drawing/2014/main" id="{B00E12B6-EBBF-4912-B081-B7E077202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78" y="2347270"/>
            <a:ext cx="2533020" cy="37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579D98C-8E07-4D17-B2E8-F5FC83AB0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885" y="576998"/>
            <a:ext cx="3906288" cy="3418002"/>
          </a:xfrm>
          <a:prstGeom prst="rect">
            <a:avLst/>
          </a:prstGeom>
        </p:spPr>
      </p:pic>
      <p:pic>
        <p:nvPicPr>
          <p:cNvPr id="1028" name="Picture 4" descr="Zakaj izločati staro satje - Čebelarstvo Auguštin">
            <a:extLst>
              <a:ext uri="{FF2B5EF4-FFF2-40B4-BE49-F238E27FC236}">
                <a16:creationId xmlns:a16="http://schemas.microsoft.com/office/drawing/2014/main" id="{3F784C0D-4BD1-4EE8-9A47-E4B233D9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6" y="3695307"/>
            <a:ext cx="3088036" cy="23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nj Art - 🎨 Ročna poslikava čebeljih panjev, skrinj,... | Facebook">
            <a:extLst>
              <a:ext uri="{FF2B5EF4-FFF2-40B4-BE49-F238E27FC236}">
                <a16:creationId xmlns:a16="http://schemas.microsoft.com/office/drawing/2014/main" id="{ACBB5432-66C6-4CD7-8C25-7ADB9031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70" y="3995000"/>
            <a:ext cx="1514917" cy="22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44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55C1D1-EB79-4B8D-92B4-99C340E6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11" y="1132961"/>
            <a:ext cx="9601196" cy="1303867"/>
          </a:xfrm>
        </p:spPr>
        <p:txBody>
          <a:bodyPr/>
          <a:lstStyle/>
          <a:p>
            <a:r>
              <a:rPr lang="sl-SI" dirty="0"/>
              <a:t>Bolezni čebel in </a:t>
            </a:r>
            <a:r>
              <a:rPr lang="sl-SI" dirty="0" smtClean="0"/>
              <a:t>zajedavci</a:t>
            </a:r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7CD716C-8567-41E2-B784-39F7BF99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Z</a:t>
            </a:r>
            <a:r>
              <a:rPr lang="sl-SI" dirty="0" smtClean="0"/>
              <a:t>unanji zajedavci</a:t>
            </a:r>
            <a:r>
              <a:rPr lang="sl-SI" dirty="0"/>
              <a:t>:</a:t>
            </a:r>
          </a:p>
          <a:p>
            <a:pPr marL="0" indent="0">
              <a:buNone/>
            </a:pPr>
            <a:r>
              <a:rPr lang="sl-SI" dirty="0"/>
              <a:t>– </a:t>
            </a:r>
            <a:r>
              <a:rPr lang="sl-SI" dirty="0" err="1" smtClean="0"/>
              <a:t>varoja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B</a:t>
            </a:r>
            <a:r>
              <a:rPr lang="sl-SI" dirty="0" smtClean="0"/>
              <a:t>olezni</a:t>
            </a:r>
            <a:r>
              <a:rPr lang="sl-SI" dirty="0"/>
              <a:t>:</a:t>
            </a:r>
          </a:p>
          <a:p>
            <a:pPr marL="0" indent="0">
              <a:buNone/>
            </a:pPr>
            <a:r>
              <a:rPr lang="sl-SI" dirty="0"/>
              <a:t>– </a:t>
            </a:r>
            <a:r>
              <a:rPr lang="sl-SI" dirty="0" smtClean="0"/>
              <a:t>poapnela zalega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– </a:t>
            </a:r>
            <a:r>
              <a:rPr lang="sl-SI" dirty="0" smtClean="0"/>
              <a:t>pohlevna gniloba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– </a:t>
            </a:r>
            <a:r>
              <a:rPr lang="sl-SI" dirty="0" err="1" smtClean="0"/>
              <a:t>nosemavost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EC5351D-80F1-4FB8-A77A-E9315CE55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058" y="3436340"/>
            <a:ext cx="2905489" cy="217911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641195A-6467-4432-888A-4014E56E8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563" y="2436828"/>
            <a:ext cx="4363608" cy="22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1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8D808E-5F92-4CE6-8BE7-5C006F99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Sovražniki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E9D2ED-1D51-4D2A-B22A-FC18104CE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</a:t>
            </a:r>
            <a:r>
              <a:rPr lang="sl-SI" dirty="0" smtClean="0"/>
              <a:t>ršen</a:t>
            </a:r>
          </a:p>
          <a:p>
            <a:r>
              <a:rPr lang="sl-SI" dirty="0"/>
              <a:t>O</a:t>
            </a:r>
            <a:r>
              <a:rPr lang="sl-SI" dirty="0" smtClean="0"/>
              <a:t>sa</a:t>
            </a:r>
          </a:p>
          <a:p>
            <a:r>
              <a:rPr lang="sl-SI" dirty="0"/>
              <a:t>P</a:t>
            </a:r>
            <a:r>
              <a:rPr lang="sl-SI" dirty="0" smtClean="0"/>
              <a:t>tica</a:t>
            </a:r>
          </a:p>
          <a:p>
            <a:r>
              <a:rPr lang="sl-SI" dirty="0"/>
              <a:t>M</a:t>
            </a:r>
            <a:r>
              <a:rPr lang="sl-SI" dirty="0" smtClean="0"/>
              <a:t>ravlja</a:t>
            </a:r>
          </a:p>
          <a:p>
            <a:r>
              <a:rPr lang="sl-SI" dirty="0"/>
              <a:t>M</a:t>
            </a:r>
            <a:r>
              <a:rPr lang="sl-SI" dirty="0" smtClean="0"/>
              <a:t>iš</a:t>
            </a:r>
          </a:p>
          <a:p>
            <a:r>
              <a:rPr lang="sl-SI" dirty="0"/>
              <a:t>V</a:t>
            </a:r>
            <a:r>
              <a:rPr lang="sl-SI" dirty="0" smtClean="0"/>
              <a:t>ešča mrtva glava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BF5AB78-FF43-4EAF-9438-0FFFBFBE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21" y="2455486"/>
            <a:ext cx="5852867" cy="36756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A99D12D-E527-4F71-A834-222FFAB9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40" y="85538"/>
            <a:ext cx="3455515" cy="23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628B6D-8EEB-4BB3-934C-A564D769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Pridelki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E101FC-C234-43D7-957D-46189CA9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734" y="2822944"/>
            <a:ext cx="9601196" cy="3318936"/>
          </a:xfrm>
        </p:spPr>
        <p:txBody>
          <a:bodyPr/>
          <a:lstStyle/>
          <a:p>
            <a:r>
              <a:rPr lang="sl-SI" dirty="0"/>
              <a:t>M</a:t>
            </a:r>
            <a:r>
              <a:rPr lang="sl-SI" dirty="0" smtClean="0"/>
              <a:t>ed</a:t>
            </a:r>
          </a:p>
          <a:p>
            <a:r>
              <a:rPr lang="sl-SI" dirty="0"/>
              <a:t>P</a:t>
            </a:r>
            <a:r>
              <a:rPr lang="sl-SI" dirty="0" smtClean="0"/>
              <a:t>ropolis</a:t>
            </a:r>
          </a:p>
          <a:p>
            <a:r>
              <a:rPr lang="sl-SI" dirty="0"/>
              <a:t>V</a:t>
            </a:r>
            <a:r>
              <a:rPr lang="sl-SI" dirty="0" smtClean="0"/>
              <a:t>osek</a:t>
            </a:r>
          </a:p>
          <a:p>
            <a:r>
              <a:rPr lang="sl-SI" dirty="0"/>
              <a:t>M</a:t>
            </a:r>
            <a:r>
              <a:rPr lang="sl-SI" dirty="0" smtClean="0"/>
              <a:t>atični mleček</a:t>
            </a:r>
          </a:p>
          <a:p>
            <a:r>
              <a:rPr lang="sl-SI" dirty="0"/>
              <a:t>Č</a:t>
            </a:r>
            <a:r>
              <a:rPr lang="sl-SI" dirty="0" smtClean="0"/>
              <a:t>ebelji strup 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 descr="MATIČNI MLEČEK – Čebelarstvo Pislak Bali, Adela Pislak Bali s.p.">
            <a:extLst>
              <a:ext uri="{FF2B5EF4-FFF2-40B4-BE49-F238E27FC236}">
                <a16:creationId xmlns:a16="http://schemas.microsoft.com/office/drawing/2014/main" id="{1146151B-2388-45C2-95C8-150ECC1D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97" y="742650"/>
            <a:ext cx="3365664" cy="224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mači med kot zdravilo: Mesta na katerih ga v Banja Luki lahko kupite">
            <a:extLst>
              <a:ext uri="{FF2B5EF4-FFF2-40B4-BE49-F238E27FC236}">
                <a16:creationId xmlns:a16="http://schemas.microsoft.com/office/drawing/2014/main" id="{E1824ECE-CC45-4EAE-911C-B23A04CE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99" y="771492"/>
            <a:ext cx="3365665" cy="200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polis | Medene dobrote in marmelade | Dostava na dom in v podjetja -  sadje, zelenjava in druge lokalne dobro">
            <a:extLst>
              <a:ext uri="{FF2B5EF4-FFF2-40B4-BE49-F238E27FC236}">
                <a16:creationId xmlns:a16="http://schemas.microsoft.com/office/drawing/2014/main" id="{43C1A1A7-7FFE-413A-B614-CD3A45E6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95" y="3119714"/>
            <a:ext cx="2423772" cy="30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OSEK KOCKA cca 400g – Čebelarstvo Pislak Bali, Adela Pislak Bali s.p.">
            <a:extLst>
              <a:ext uri="{FF2B5EF4-FFF2-40B4-BE49-F238E27FC236}">
                <a16:creationId xmlns:a16="http://schemas.microsoft.com/office/drawing/2014/main" id="{927C209D-43DB-4A00-A132-DA552B67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06" y="3299470"/>
            <a:ext cx="3864597" cy="25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9C970B-023F-4A09-8A3F-B226BF7B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8BD185-0460-408D-9738-C04C41E9C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https://www.czs.si/content/C12</a:t>
            </a:r>
            <a:r>
              <a:rPr lang="sl-SI" dirty="0"/>
              <a:t> </a:t>
            </a:r>
          </a:p>
          <a:p>
            <a:r>
              <a:rPr lang="sl-SI" dirty="0">
                <a:hlinkClick r:id="rId3"/>
              </a:rPr>
              <a:t>https://www.cd-velka-sladkivrh.si/category/zdravljenje-cebel/</a:t>
            </a:r>
            <a:endParaRPr lang="sl-SI" dirty="0"/>
          </a:p>
          <a:p>
            <a:r>
              <a:rPr lang="sl-SI" dirty="0">
                <a:hlinkClick r:id="rId4"/>
              </a:rPr>
              <a:t>https://sl.capaparda.com/cebelji-skodljivci-in-sovrazniki-ki-jedo-cebele-28399</a:t>
            </a:r>
            <a:r>
              <a:rPr lang="sl-SI" dirty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991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132</Words>
  <Application>Microsoft Office PowerPoint</Application>
  <PresentationFormat>Širokozaslonsko</PresentationFormat>
  <Paragraphs>42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Garamond</vt:lpstr>
      <vt:lpstr>Naravno</vt:lpstr>
      <vt:lpstr>ČEBELE</vt:lpstr>
      <vt:lpstr>Sestavni deli čebele </vt:lpstr>
      <vt:lpstr>Razvoj </vt:lpstr>
      <vt:lpstr>Čebelja družina</vt:lpstr>
      <vt:lpstr>Bivališča</vt:lpstr>
      <vt:lpstr>Bolezni čebel in zajedavci</vt:lpstr>
      <vt:lpstr>Sovražniki</vt:lpstr>
      <vt:lpstr>Pridelki </vt:lpstr>
      <vt:lpstr>Viri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ČEBELE</dc:title>
  <dc:creator>Uporabnik</dc:creator>
  <cp:lastModifiedBy>1. razred</cp:lastModifiedBy>
  <cp:revision>15</cp:revision>
  <dcterms:created xsi:type="dcterms:W3CDTF">2021-11-19T08:45:53Z</dcterms:created>
  <dcterms:modified xsi:type="dcterms:W3CDTF">2021-11-24T08:43:10Z</dcterms:modified>
</cp:coreProperties>
</file>