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99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8" r:id="rId39"/>
    <p:sldId id="294" r:id="rId40"/>
    <p:sldId id="295" r:id="rId41"/>
    <p:sldId id="296" r:id="rId42"/>
    <p:sldId id="297" r:id="rId43"/>
    <p:sldId id="300" r:id="rId44"/>
  </p:sldIdLst>
  <p:sldSz cx="9144000" cy="5143500" type="screen16x9"/>
  <p:notesSz cx="6858000" cy="9144000"/>
  <p:custDataLst>
    <p:tags r:id="rId4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38B2"/>
    <a:srgbClr val="8C606C"/>
    <a:srgbClr val="588258"/>
    <a:srgbClr val="3399FF"/>
    <a:srgbClr val="0066FF"/>
    <a:srgbClr val="8EACDE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026" y="6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gs" Target="tags/tag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Kliknite, če želite urediti sloge besedila matrice</a:t>
            </a:r>
          </a:p>
          <a:p>
            <a:pPr lvl="1"/>
            <a:r>
              <a:rPr lang="en-US" noProof="0"/>
              <a:t>Druga raven</a:t>
            </a:r>
          </a:p>
          <a:p>
            <a:pPr lvl="2"/>
            <a:r>
              <a:rPr lang="en-US" noProof="0"/>
              <a:t>Tretja raven</a:t>
            </a:r>
          </a:p>
          <a:p>
            <a:pPr lvl="3"/>
            <a:r>
              <a:rPr lang="en-US" noProof="0"/>
              <a:t>Četrta raven</a:t>
            </a:r>
          </a:p>
          <a:p>
            <a:pPr lvl="4"/>
            <a:r>
              <a:rPr lang="en-US" noProof="0"/>
              <a:t>Peta raven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3FA97FA-E832-4173-99C0-9B7A5C654F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2465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F03A53-29C2-473E-B6BF-C7AF4773AD9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31877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030F82-1E38-4E57-BAE9-5FFD7760D69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342563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D2FB36-228D-4E66-BF68-B1CA43B6EF3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6477451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4A7047-3EC4-4BF8-B67F-588BB9EDE7A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809906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5BC9FA-761A-44CE-9564-4D800D42F42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840013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565D7A-956C-4BE4-8743-0CF7AD47B898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976500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5FD6B8-5386-4699-8271-B3FEA29758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475114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03F440-62B2-428F-82E3-8BBF25161EC9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974527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E7D987-FDDB-46B2-851E-9B9F211AD3D6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208388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F17898-8EB0-403C-B7EF-BD2C08A8AF66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167850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2EFCE7-DCA0-4FE4-B1E2-FFD7C41DBB6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917315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D4DC66-55FA-40D7-B94F-304844B7F44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954801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C155BD-358C-4967-8415-E1ADC568D94F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809783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D9855C-34A1-4F5A-8DB7-58A04FDE1292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802902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50B6B7-E43E-4931-B6EE-2D3D8FD1BE91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857042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7B4696-A3FA-4701-B6BB-F849538A17F9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553483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47EB5C-B334-4B94-81B6-8058EC85273C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627649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0B9856-0452-4760-A25C-3F2DD6E2A40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0462835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0B9856-0452-4760-A25C-3F2DD6E2A40E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1639865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510344-F369-4269-AD8B-DF02FCD927EA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7928876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5207A6-0E5B-41BF-941B-495F2B3ABF4F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1595666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9554C8-4A75-4901-995E-D23D53CE5DE1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856659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9CB744-58CC-4121-9AB7-6DB5849F20B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1520526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6AC7AD-715D-4C79-B6E6-19073B56AB26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1731240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04B319-6191-4DA5-A7D2-68A7B6E83AE3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3866387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E9CF04-AF3F-40B4-B4F7-18ECCFA2F4FA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2301533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B90CF2-D6A1-47CC-9948-8FD897F64666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0809384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3FD3D5-DDF5-4D1D-A6D4-7F4A617BCCC7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5635207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A3285C-4A15-4CB2-B84C-FE7D7B0FBD9C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1954344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DD41E3-89D9-4BA5-84CC-E15B3FECB587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676866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0F46A4-2B89-4AAE-9EFD-BEF6695F3743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4642647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0F46A4-2B89-4AAE-9EFD-BEF6695F3743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6953760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2E82B9-91E6-4E0B-8448-B425780C19CF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60495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16BA5D-D9EE-468E-8FA8-82E5CAFACD6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6861487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668F20-7105-407F-BD59-A1C5E9EE3D81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4545076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8472A7-0F92-4961-9A2B-72CF60F364F5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3246699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516E44-56C7-4D4A-89D1-F9D7DDA2B903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244792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2771CA-D5BD-48A6-A37D-45E44FD7398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033206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3C7873-1A23-47B1-81AF-2EA1F0CAD6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045098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42EE34-DE47-4CEB-A8EB-D8A0520BB0B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707066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763D00-3779-4F94-A81D-5C65B28D68F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47654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DD250A-1F4D-42F5-9BB0-842FBE194FA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42680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77EB8-F6BB-4177-B0CF-C7AE466057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5DE4B-5C32-4ECA-A62B-86AD7E8A86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E24A9-7624-4EEB-B795-F82D6EB827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2AAB5-D85A-4C39-B725-A233053F4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220BB-6F15-48E0-BD4D-AA38993F9F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18F9A-84D1-4115-A9E4-F92D4BE783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3DBDF-185A-4C42-9F92-A413187DF2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8E479-A73F-4356-83DC-59B6A6A747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1BDB39-A794-41B7-A45D-4A4BBDA682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6FCB8-20DC-419B-A68B-D7E6A0A3A6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3A014-4301-4657-A96D-8E0C90B94A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34A96B1-09C6-4161-970C-E56C63B3E0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13" Type="http://schemas.openxmlformats.org/officeDocument/2006/relationships/slide" Target="slide25.xml"/><Relationship Id="rId18" Type="http://schemas.openxmlformats.org/officeDocument/2006/relationships/slide" Target="slide35.xml"/><Relationship Id="rId3" Type="http://schemas.openxmlformats.org/officeDocument/2006/relationships/slide" Target="slide5.xml"/><Relationship Id="rId21" Type="http://schemas.openxmlformats.org/officeDocument/2006/relationships/slide" Target="slide41.xml"/><Relationship Id="rId7" Type="http://schemas.openxmlformats.org/officeDocument/2006/relationships/slide" Target="slide13.xml"/><Relationship Id="rId12" Type="http://schemas.openxmlformats.org/officeDocument/2006/relationships/slide" Target="slide23.xml"/><Relationship Id="rId17" Type="http://schemas.openxmlformats.org/officeDocument/2006/relationships/slide" Target="slide33.xml"/><Relationship Id="rId2" Type="http://schemas.openxmlformats.org/officeDocument/2006/relationships/notesSlide" Target="../notesSlides/notesSlide2.xml"/><Relationship Id="rId16" Type="http://schemas.openxmlformats.org/officeDocument/2006/relationships/slide" Target="slide31.xml"/><Relationship Id="rId20" Type="http://schemas.openxmlformats.org/officeDocument/2006/relationships/slide" Target="slide3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11" Type="http://schemas.openxmlformats.org/officeDocument/2006/relationships/slide" Target="slide21.xml"/><Relationship Id="rId5" Type="http://schemas.openxmlformats.org/officeDocument/2006/relationships/slide" Target="slide9.xml"/><Relationship Id="rId15" Type="http://schemas.openxmlformats.org/officeDocument/2006/relationships/slide" Target="slide29.xml"/><Relationship Id="rId10" Type="http://schemas.openxmlformats.org/officeDocument/2006/relationships/slide" Target="slide19.xml"/><Relationship Id="rId19" Type="http://schemas.openxmlformats.org/officeDocument/2006/relationships/slide" Target="slide37.xml"/><Relationship Id="rId4" Type="http://schemas.openxmlformats.org/officeDocument/2006/relationships/slide" Target="slide7.xml"/><Relationship Id="rId9" Type="http://schemas.openxmlformats.org/officeDocument/2006/relationships/slide" Target="slide17.xml"/><Relationship Id="rId14" Type="http://schemas.openxmlformats.org/officeDocument/2006/relationships/slide" Target="slide2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LA_BYwlzDVQ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A6s49OKp6aE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.png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285750"/>
            <a:ext cx="8534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sl-SI" sz="60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anose="020E0502030303020204" pitchFamily="34" charset="0"/>
                <a:ea typeface="Dotum" panose="020B0600000101010101" pitchFamily="34" charset="-127"/>
              </a:rPr>
              <a:t> </a:t>
            </a:r>
            <a:r>
              <a:rPr lang="sl-SI" sz="6000" dirty="0">
                <a:solidFill>
                  <a:srgbClr val="588258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anose="020E0502030303020204" pitchFamily="34" charset="0"/>
                <a:ea typeface="Dotum" panose="020B0600000101010101" pitchFamily="34" charset="-127"/>
              </a:rPr>
              <a:t>Kje so note doma?</a:t>
            </a:r>
            <a:br>
              <a:rPr lang="sl-SI" sz="60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anose="020E0502030303020204" pitchFamily="34" charset="0"/>
                <a:ea typeface="Dotum" panose="020B0600000101010101" pitchFamily="34" charset="-127"/>
              </a:rPr>
            </a:br>
            <a:endParaRPr lang="en-US" sz="4000" b="1" dirty="0">
              <a:solidFill>
                <a:srgbClr val="AF38B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ndara" panose="020E0502030303020204" pitchFamily="34" charset="0"/>
              <a:ea typeface="Dotum" panose="020B0600000101010101" pitchFamily="34" charset="-127"/>
            </a:endParaRPr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Candara" panose="020E0502030303020204" pitchFamily="34" charset="0"/>
                <a:ea typeface="Dotum" panose="020B0600000101010101" pitchFamily="34" charset="-127"/>
              </a:rPr>
              <a:t>Klavdija Štrancar, 201</a:t>
            </a:r>
            <a:r>
              <a:rPr lang="sl-SI" dirty="0">
                <a:solidFill>
                  <a:schemeClr val="accent2">
                    <a:lumMod val="50000"/>
                  </a:schemeClr>
                </a:solidFill>
                <a:latin typeface="Candara" panose="020E0502030303020204" pitchFamily="34" charset="0"/>
                <a:ea typeface="Dotum" panose="020B0600000101010101" pitchFamily="34" charset="-127"/>
              </a:rPr>
              <a:t>7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Candara" panose="020E0502030303020204" pitchFamily="34" charset="0"/>
              <a:ea typeface="Dotum" panose="020B0600000101010101" pitchFamily="34" charset="-127"/>
            </a:endParaRPr>
          </a:p>
        </p:txBody>
      </p:sp>
      <p:sp>
        <p:nvSpPr>
          <p:cNvPr id="2" name="Pravokotnik 1"/>
          <p:cNvSpPr/>
          <p:nvPr/>
        </p:nvSpPr>
        <p:spPr>
          <a:xfrm>
            <a:off x="3124200" y="2266950"/>
            <a:ext cx="34419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sz="3200" dirty="0">
                <a:solidFill>
                  <a:srgbClr val="AF38B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anose="020E0502030303020204" pitchFamily="34" charset="0"/>
                <a:ea typeface="Dotum" panose="020B0600000101010101" pitchFamily="34" charset="-127"/>
              </a:rPr>
              <a:t>KVIZ 2</a:t>
            </a:r>
            <a:r>
              <a:rPr lang="sl-SI" sz="3200" b="1" dirty="0">
                <a:solidFill>
                  <a:srgbClr val="AF38B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anose="020E0502030303020204" pitchFamily="34" charset="0"/>
                <a:ea typeface="Dotum" panose="020B0600000101010101" pitchFamily="34" charset="-127"/>
              </a:rPr>
              <a:t>0 VPRAŠANJ</a:t>
            </a:r>
            <a:endParaRPr lang="sl-SI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sz="4800" dirty="0">
                <a:solidFill>
                  <a:srgbClr val="AF38B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IN ODGOVOR JE</a:t>
            </a:r>
            <a:r>
              <a:rPr lang="en-US" sz="4800" dirty="0">
                <a:solidFill>
                  <a:srgbClr val="AF38B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…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ct val="50000"/>
              </a:spcBef>
              <a:buNone/>
            </a:pPr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Ritem, ki ima dodano piko na desni strani. Pika noto podaljša za pol dobe.</a:t>
            </a:r>
            <a:endParaRPr lang="en-US" sz="4000" dirty="0">
              <a:solidFill>
                <a:schemeClr val="accent2">
                  <a:lumMod val="50000"/>
                </a:schemeClr>
              </a:solidFill>
              <a:latin typeface="Candara" pitchFamily="34" charset="0"/>
            </a:endParaRPr>
          </a:p>
          <a:p>
            <a:pPr>
              <a:spcBef>
                <a:spcPct val="50000"/>
              </a:spcBef>
            </a:pPr>
            <a:endParaRPr lang="en-US" sz="5400" dirty="0">
              <a:solidFill>
                <a:schemeClr val="accent2">
                  <a:lumMod val="50000"/>
                </a:schemeClr>
              </a:solidFill>
              <a:latin typeface="Candara" pitchFamily="34" charset="0"/>
            </a:endParaRPr>
          </a:p>
        </p:txBody>
      </p:sp>
      <p:pic>
        <p:nvPicPr>
          <p:cNvPr id="6" name="Slika 5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3943350"/>
            <a:ext cx="965125" cy="917348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87472" y="3009900"/>
            <a:ext cx="1969056" cy="156567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5. VPRAŠANJE</a:t>
            </a:r>
            <a:endParaRPr lang="en-US" sz="4800" dirty="0">
              <a:solidFill>
                <a:srgbClr val="3399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Kaj je </a:t>
            </a:r>
            <a:r>
              <a:rPr lang="sl-SI" sz="4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partitura</a:t>
            </a:r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?</a:t>
            </a:r>
            <a:endParaRPr lang="en-US" sz="4000" dirty="0">
              <a:solidFill>
                <a:schemeClr val="accent2">
                  <a:lumMod val="50000"/>
                </a:schemeClr>
              </a:solidFill>
              <a:latin typeface="Candara" pitchFamily="34" charset="0"/>
            </a:endParaRP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8216" y="1200151"/>
            <a:ext cx="3648584" cy="381053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sz="4800" dirty="0">
                <a:solidFill>
                  <a:srgbClr val="AF38B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IN ODGOVOR JE</a:t>
            </a:r>
            <a:r>
              <a:rPr lang="en-US" sz="4800" dirty="0">
                <a:solidFill>
                  <a:srgbClr val="AF38B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…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ct val="50000"/>
              </a:spcBef>
              <a:buNone/>
            </a:pPr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Notni zapis večglasne skladbe, ki jo hkrati izvaja več instrumentalistov ali pevcev.</a:t>
            </a:r>
          </a:p>
        </p:txBody>
      </p:sp>
      <p:pic>
        <p:nvPicPr>
          <p:cNvPr id="6" name="Slika 5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3943350"/>
            <a:ext cx="965125" cy="91734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6. VPRAŠANJE</a:t>
            </a:r>
            <a:endParaRPr lang="en-US" sz="4800" dirty="0">
              <a:solidFill>
                <a:srgbClr val="3399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00150"/>
            <a:ext cx="8229600" cy="3394472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Kaj je </a:t>
            </a:r>
            <a:r>
              <a:rPr lang="sl-SI" sz="4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ponavljaj</a:t>
            </a:r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 in kaj nam pove?</a:t>
            </a:r>
            <a:endParaRPr lang="en-US" sz="4000" dirty="0">
              <a:solidFill>
                <a:schemeClr val="accent2">
                  <a:lumMod val="50000"/>
                </a:schemeClr>
              </a:solidFill>
              <a:latin typeface="Candara" pitchFamily="34" charset="0"/>
            </a:endParaRPr>
          </a:p>
        </p:txBody>
      </p:sp>
      <p:pic>
        <p:nvPicPr>
          <p:cNvPr id="3074" name="Picture 2" descr="Music-repea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19075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sz="4800" dirty="0">
                <a:solidFill>
                  <a:srgbClr val="AF38B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IN ODGOVOR JE</a:t>
            </a:r>
            <a:r>
              <a:rPr lang="en-US" sz="4800" dirty="0">
                <a:solidFill>
                  <a:srgbClr val="AF38B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…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ct val="50000"/>
              </a:spcBef>
              <a:buNone/>
            </a:pPr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Zadnja taktnica v notnem črtovju, ki jo od končaja ločita dve piki. Pove nam, od kje do kje moramo ponavljati skladbo.</a:t>
            </a:r>
          </a:p>
        </p:txBody>
      </p:sp>
      <p:pic>
        <p:nvPicPr>
          <p:cNvPr id="6" name="Slika 5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3943350"/>
            <a:ext cx="965125" cy="91734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7</a:t>
            </a:r>
            <a:r>
              <a:rPr lang="sl-SI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.</a:t>
            </a:r>
            <a:r>
              <a:rPr lang="en-US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 VPRAŠANJ</a:t>
            </a:r>
            <a:r>
              <a:rPr lang="sl-SI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E</a:t>
            </a:r>
            <a:endParaRPr lang="en-US" sz="4800" dirty="0">
              <a:solidFill>
                <a:srgbClr val="3399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en-US" dirty="0">
                <a:solidFill>
                  <a:schemeClr val="bg1"/>
                </a:solidFill>
                <a:latin typeface="Candara" pitchFamily="34" charset="0"/>
              </a:rPr>
              <a:t> </a:t>
            </a:r>
          </a:p>
        </p:txBody>
      </p:sp>
      <p:sp>
        <p:nvSpPr>
          <p:cNvPr id="7" name="PoljeZBesedilom 6"/>
          <p:cNvSpPr txBox="1"/>
          <p:nvPr/>
        </p:nvSpPr>
        <p:spPr>
          <a:xfrm>
            <a:off x="685800" y="1200150"/>
            <a:ext cx="830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Kaj določa taktovski način?</a:t>
            </a:r>
            <a:endParaRPr lang="en-US" sz="4000" dirty="0">
              <a:solidFill>
                <a:schemeClr val="accent2">
                  <a:lumMod val="50000"/>
                </a:schemeClr>
              </a:solidFill>
              <a:latin typeface="Candara" pitchFamily="34" charset="0"/>
            </a:endParaRPr>
          </a:p>
        </p:txBody>
      </p:sp>
      <p:pic>
        <p:nvPicPr>
          <p:cNvPr id="1026" name="Picture 2" descr="Music-timesig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49555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>
                <a:solidFill>
                  <a:srgbClr val="AF38B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IN ODGOVOR JE…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ct val="50000"/>
              </a:spcBef>
              <a:buNone/>
            </a:pPr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Številka zgoraj nam pove, koliko dob je v taktu, številka spodaj pa, kakšna je vrednost note.</a:t>
            </a:r>
            <a:endParaRPr lang="en-US" sz="4000" dirty="0">
              <a:solidFill>
                <a:schemeClr val="accent2">
                  <a:lumMod val="50000"/>
                </a:schemeClr>
              </a:solidFill>
              <a:latin typeface="Candara" pitchFamily="34" charset="0"/>
            </a:endParaRPr>
          </a:p>
        </p:txBody>
      </p:sp>
      <p:pic>
        <p:nvPicPr>
          <p:cNvPr id="6" name="Slika 5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3943350"/>
            <a:ext cx="965125" cy="917348"/>
          </a:xfrm>
          <a:prstGeom prst="rect">
            <a:avLst/>
          </a:prstGeom>
        </p:spPr>
      </p:pic>
      <p:pic>
        <p:nvPicPr>
          <p:cNvPr id="2050" name="Picture 2" descr="Music-timesig.sv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99085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8</a:t>
            </a:r>
            <a:r>
              <a:rPr lang="sl-SI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.</a:t>
            </a:r>
            <a:r>
              <a:rPr lang="en-US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 VPRAŠANJ</a:t>
            </a:r>
            <a:r>
              <a:rPr lang="sl-SI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E</a:t>
            </a:r>
            <a:endParaRPr lang="en-US" sz="4800" dirty="0">
              <a:solidFill>
                <a:srgbClr val="3399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Kam v notnem črtovju </a:t>
            </a:r>
            <a:r>
              <a:rPr lang="sl-SI" sz="4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zapisujemo</a:t>
            </a:r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 note?</a:t>
            </a:r>
            <a:endParaRPr lang="en-US" sz="4000" dirty="0">
              <a:solidFill>
                <a:schemeClr val="accent2">
                  <a:lumMod val="50000"/>
                </a:schemeClr>
              </a:solidFill>
              <a:latin typeface="Candara" pitchFamily="34" charset="0"/>
            </a:endParaRPr>
          </a:p>
          <a:p>
            <a:pPr>
              <a:spcBef>
                <a:spcPct val="50000"/>
              </a:spcBef>
            </a:pPr>
            <a:endParaRPr lang="en-US" sz="4800" dirty="0">
              <a:solidFill>
                <a:schemeClr val="accent2">
                  <a:lumMod val="50000"/>
                </a:schemeClr>
              </a:solidFill>
              <a:latin typeface="Candara" pitchFamily="34" charset="0"/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8300" y="2724150"/>
            <a:ext cx="5867400" cy="6858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>
                <a:solidFill>
                  <a:srgbClr val="AF38B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IN ODGOVOR JE…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</p:spPr>
        <p:txBody>
          <a:bodyPr/>
          <a:lstStyle/>
          <a:p>
            <a:pPr marL="0" indent="0">
              <a:spcBef>
                <a:spcPct val="50000"/>
              </a:spcBef>
              <a:buNone/>
            </a:pPr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V takte, ki jih ločimo s taktnicami. V določenem taktu je ustrezno število notnih vrednosti, kar določi taktovski način.</a:t>
            </a:r>
          </a:p>
          <a:p>
            <a:pPr>
              <a:spcBef>
                <a:spcPct val="50000"/>
              </a:spcBef>
            </a:pPr>
            <a:endParaRPr lang="en-US" sz="4000" dirty="0">
              <a:solidFill>
                <a:schemeClr val="accent2">
                  <a:lumMod val="50000"/>
                </a:schemeClr>
              </a:solidFill>
              <a:latin typeface="Candara" pitchFamily="34" charset="0"/>
            </a:endParaRPr>
          </a:p>
        </p:txBody>
      </p:sp>
      <p:pic>
        <p:nvPicPr>
          <p:cNvPr id="6" name="Slika 5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3943350"/>
            <a:ext cx="965125" cy="91734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9</a:t>
            </a:r>
            <a:r>
              <a:rPr lang="sl-SI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.</a:t>
            </a:r>
            <a:r>
              <a:rPr lang="en-US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 VPRAŠANJ</a:t>
            </a:r>
            <a:r>
              <a:rPr lang="sl-SI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E</a:t>
            </a:r>
            <a:endParaRPr lang="en-US" sz="4800" dirty="0">
              <a:solidFill>
                <a:srgbClr val="3399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PoljeZBesedilom 3"/>
          <p:cNvSpPr txBox="1"/>
          <p:nvPr/>
        </p:nvSpPr>
        <p:spPr>
          <a:xfrm>
            <a:off x="762000" y="1276350"/>
            <a:ext cx="7696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Kaj v glasbi pomeni </a:t>
            </a:r>
            <a:r>
              <a:rPr lang="sl-SI" sz="4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crescendo</a:t>
            </a:r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?</a:t>
            </a:r>
          </a:p>
          <a:p>
            <a:endParaRPr lang="sl-SI" sz="4000" dirty="0">
              <a:solidFill>
                <a:schemeClr val="accent2">
                  <a:lumMod val="50000"/>
                </a:schemeClr>
              </a:solidFill>
              <a:latin typeface="Candara" pitchFamily="34" charset="0"/>
            </a:endParaRPr>
          </a:p>
        </p:txBody>
      </p:sp>
      <p:pic>
        <p:nvPicPr>
          <p:cNvPr id="7170" name="Picture 2" descr="Music-crescendo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343150"/>
            <a:ext cx="16764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57150"/>
            <a:ext cx="8229600" cy="857250"/>
          </a:xfrm>
          <a:ln>
            <a:solidFill>
              <a:srgbClr val="AF38B2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sl-SI" sz="4800" b="1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Izberi vprašanje.</a:t>
            </a:r>
            <a:endParaRPr lang="en-US" sz="4800" b="1" dirty="0">
              <a:solidFill>
                <a:srgbClr val="3399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24" name="AutoShape 4">
            <a:hlinkClick r:id="" action="ppaction://hlinkshowjump?jump=nextslide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26571" y="770164"/>
            <a:ext cx="1600200" cy="914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AF38B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3399FF"/>
                </a:solidFill>
              </a:rPr>
              <a:t>1</a:t>
            </a:r>
          </a:p>
        </p:txBody>
      </p:sp>
      <p:sp>
        <p:nvSpPr>
          <p:cNvPr id="5129" name="AutoShape 9">
            <a:hlinkClick r:id="rId3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7400" y="800100"/>
            <a:ext cx="1600200" cy="914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AF38B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3399FF"/>
                </a:solidFill>
              </a:rPr>
              <a:t>2</a:t>
            </a:r>
          </a:p>
        </p:txBody>
      </p:sp>
      <p:sp>
        <p:nvSpPr>
          <p:cNvPr id="5130" name="AutoShape 10">
            <a:hlinkClick r:id="rId4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10000" y="800100"/>
            <a:ext cx="1600200" cy="914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AF38B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3399FF"/>
                </a:solidFill>
              </a:rPr>
              <a:t>3</a:t>
            </a:r>
          </a:p>
        </p:txBody>
      </p:sp>
      <p:sp>
        <p:nvSpPr>
          <p:cNvPr id="5131" name="AutoShape 11">
            <a:hlinkClick r:id="rId5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562600" y="800100"/>
            <a:ext cx="1600200" cy="914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AF38B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3399FF"/>
                </a:solidFill>
              </a:rPr>
              <a:t>4</a:t>
            </a:r>
          </a:p>
        </p:txBody>
      </p:sp>
      <p:sp>
        <p:nvSpPr>
          <p:cNvPr id="5132" name="AutoShape 12">
            <a:hlinkClick r:id="rId6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800100"/>
            <a:ext cx="1600200" cy="914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AF38B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3399FF"/>
                </a:solidFill>
              </a:rPr>
              <a:t>5</a:t>
            </a:r>
          </a:p>
        </p:txBody>
      </p:sp>
      <p:sp>
        <p:nvSpPr>
          <p:cNvPr id="5133" name="AutoShape 13">
            <a:hlinkClick r:id="rId7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04800" y="1885950"/>
            <a:ext cx="1600200" cy="914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AF38B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3399FF"/>
                </a:solidFill>
              </a:rPr>
              <a:t>6</a:t>
            </a:r>
          </a:p>
        </p:txBody>
      </p:sp>
      <p:sp>
        <p:nvSpPr>
          <p:cNvPr id="5134" name="AutoShape 14">
            <a:hlinkClick r:id="rId8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7400" y="1885950"/>
            <a:ext cx="1600200" cy="914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AF38B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3399FF"/>
                </a:solidFill>
              </a:rPr>
              <a:t>7</a:t>
            </a:r>
          </a:p>
        </p:txBody>
      </p:sp>
      <p:sp>
        <p:nvSpPr>
          <p:cNvPr id="5135" name="AutoShape 15">
            <a:hlinkClick r:id="rId9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10000" y="1885950"/>
            <a:ext cx="1600200" cy="914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AF38B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3399FF"/>
                </a:solidFill>
              </a:rPr>
              <a:t>8</a:t>
            </a:r>
          </a:p>
        </p:txBody>
      </p:sp>
      <p:sp>
        <p:nvSpPr>
          <p:cNvPr id="5136" name="AutoShape 16">
            <a:hlinkClick r:id="rId10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562600" y="1885950"/>
            <a:ext cx="1600200" cy="914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AF38B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3399FF"/>
                </a:solidFill>
              </a:rPr>
              <a:t>9</a:t>
            </a:r>
          </a:p>
        </p:txBody>
      </p:sp>
      <p:sp>
        <p:nvSpPr>
          <p:cNvPr id="5137" name="AutoShape 17">
            <a:hlinkClick r:id="rId11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1885950"/>
            <a:ext cx="1600200" cy="914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AF38B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3399FF"/>
                </a:solidFill>
              </a:rPr>
              <a:t>10</a:t>
            </a:r>
          </a:p>
        </p:txBody>
      </p:sp>
      <p:sp>
        <p:nvSpPr>
          <p:cNvPr id="5138" name="AutoShape 18">
            <a:hlinkClick r:id="rId12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04800" y="2914650"/>
            <a:ext cx="1600200" cy="914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AF38B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3399FF"/>
                </a:solidFill>
              </a:rPr>
              <a:t>11</a:t>
            </a:r>
          </a:p>
        </p:txBody>
      </p:sp>
      <p:sp>
        <p:nvSpPr>
          <p:cNvPr id="5139" name="AutoShape 19">
            <a:hlinkClick r:id="rId13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7400" y="2914650"/>
            <a:ext cx="1600200" cy="914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AF38B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3399FF"/>
                </a:solidFill>
              </a:rPr>
              <a:t>12</a:t>
            </a:r>
          </a:p>
        </p:txBody>
      </p:sp>
      <p:sp>
        <p:nvSpPr>
          <p:cNvPr id="5140" name="AutoShape 20">
            <a:hlinkClick r:id="rId14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10000" y="2914650"/>
            <a:ext cx="1600200" cy="914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AF38B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3399FF"/>
                </a:solidFill>
              </a:rPr>
              <a:t>13</a:t>
            </a:r>
          </a:p>
        </p:txBody>
      </p:sp>
      <p:sp>
        <p:nvSpPr>
          <p:cNvPr id="5141" name="AutoShape 21">
            <a:hlinkClick r:id="rId15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562600" y="2914650"/>
            <a:ext cx="1600200" cy="914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AF38B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3399FF"/>
                </a:solidFill>
              </a:rPr>
              <a:t>14</a:t>
            </a:r>
          </a:p>
        </p:txBody>
      </p:sp>
      <p:sp>
        <p:nvSpPr>
          <p:cNvPr id="5142" name="AutoShape 22">
            <a:hlinkClick r:id="rId16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2914650"/>
            <a:ext cx="1600200" cy="914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AF38B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3399FF"/>
                </a:solidFill>
              </a:rPr>
              <a:t>15</a:t>
            </a:r>
          </a:p>
        </p:txBody>
      </p:sp>
      <p:sp>
        <p:nvSpPr>
          <p:cNvPr id="5143" name="AutoShape 23">
            <a:hlinkClick r:id="rId17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04800" y="4000500"/>
            <a:ext cx="1600200" cy="914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AF38B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3399FF"/>
                </a:solidFill>
              </a:rPr>
              <a:t>16</a:t>
            </a:r>
          </a:p>
        </p:txBody>
      </p:sp>
      <p:sp>
        <p:nvSpPr>
          <p:cNvPr id="5144" name="AutoShape 24">
            <a:hlinkClick r:id="rId18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57400" y="4000500"/>
            <a:ext cx="1600200" cy="914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AF38B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3399FF"/>
                </a:solidFill>
              </a:rPr>
              <a:t>17</a:t>
            </a:r>
          </a:p>
        </p:txBody>
      </p:sp>
      <p:sp>
        <p:nvSpPr>
          <p:cNvPr id="5145" name="AutoShape 25">
            <a:hlinkClick r:id="rId19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10000" y="4000500"/>
            <a:ext cx="1600200" cy="914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AF38B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3399FF"/>
                </a:solidFill>
              </a:rPr>
              <a:t>18</a:t>
            </a:r>
          </a:p>
        </p:txBody>
      </p:sp>
      <p:sp>
        <p:nvSpPr>
          <p:cNvPr id="5146" name="AutoShape 26">
            <a:hlinkClick r:id="rId20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562600" y="4000500"/>
            <a:ext cx="1600200" cy="914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AF38B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3399FF"/>
                </a:solidFill>
              </a:rPr>
              <a:t>19</a:t>
            </a:r>
          </a:p>
        </p:txBody>
      </p:sp>
      <p:sp>
        <p:nvSpPr>
          <p:cNvPr id="5147" name="AutoShape 27">
            <a:hlinkClick r:id="rId21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315200" y="4000500"/>
            <a:ext cx="1600200" cy="914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AF38B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400">
                <a:solidFill>
                  <a:srgbClr val="3399FF"/>
                </a:solidFill>
              </a:rPr>
              <a:t>20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29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3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3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32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5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33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5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34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5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35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5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36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5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37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5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38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5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39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51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9" dur="500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40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5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7" dur="500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41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5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5" dur="500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42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5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43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5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1" dur="500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44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5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45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5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7" dur="500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46"/>
                  </p:tgtEl>
                </p:cond>
              </p:nextCondLst>
            </p:seq>
            <p:seq concurrent="1" nextAc="seek">
              <p:cTn id="161" restart="whenNotActive" fill="hold" evtFilter="cancelBubble" nodeType="interactiveSeq">
                <p:stCondLst>
                  <p:cond evt="onClick" delay="0">
                    <p:tgtEl>
                      <p:spTgt spid="5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2" fill="hold">
                      <p:stCondLst>
                        <p:cond delay="0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5" dur="500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7" dur="5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47"/>
                  </p:tgtEl>
                </p:cond>
              </p:nextCondLst>
            </p:seq>
          </p:childTnLst>
        </p:cTn>
      </p:par>
    </p:tnLst>
    <p:bldLst>
      <p:bldP spid="5124" grpId="0" animBg="1"/>
      <p:bldP spid="5129" grpId="0" animBg="1"/>
      <p:bldP spid="5130" grpId="0" animBg="1"/>
      <p:bldP spid="5131" grpId="0" animBg="1"/>
      <p:bldP spid="5131" grpId="1" animBg="1"/>
      <p:bldP spid="5132" grpId="0" animBg="1"/>
      <p:bldP spid="5133" grpId="0" animBg="1"/>
      <p:bldP spid="5134" grpId="0" animBg="1"/>
      <p:bldP spid="5135" grpId="0" animBg="1"/>
      <p:bldP spid="5136" grpId="0" animBg="1"/>
      <p:bldP spid="5137" grpId="0" animBg="1"/>
      <p:bldP spid="5138" grpId="0" animBg="1"/>
      <p:bldP spid="5139" grpId="0" animBg="1"/>
      <p:bldP spid="5140" grpId="0" animBg="1"/>
      <p:bldP spid="5141" grpId="0" animBg="1"/>
      <p:bldP spid="5142" grpId="0" animBg="1"/>
      <p:bldP spid="5143" grpId="0" animBg="1"/>
      <p:bldP spid="5144" grpId="0" animBg="1"/>
      <p:bldP spid="5145" grpId="0" animBg="1"/>
      <p:bldP spid="5146" grpId="0" animBg="1"/>
      <p:bldP spid="514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>
                <a:solidFill>
                  <a:srgbClr val="AF38B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IN ODGOVOR JE…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ct val="50000"/>
              </a:spcBef>
              <a:buNone/>
            </a:pPr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Naraščajočo glasnost, ko glasba iz tihe prerašča v glasno.</a:t>
            </a:r>
            <a:endParaRPr lang="en-US" sz="4000" dirty="0">
              <a:solidFill>
                <a:schemeClr val="accent2">
                  <a:lumMod val="50000"/>
                </a:schemeClr>
              </a:solidFill>
              <a:latin typeface="Candara" pitchFamily="34" charset="0"/>
            </a:endParaRPr>
          </a:p>
        </p:txBody>
      </p:sp>
      <p:pic>
        <p:nvPicPr>
          <p:cNvPr id="6" name="Slika 5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3943350"/>
            <a:ext cx="965125" cy="91734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10</a:t>
            </a:r>
            <a:r>
              <a:rPr lang="sl-SI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. </a:t>
            </a:r>
            <a:r>
              <a:rPr lang="en-US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VPRAŠANJ</a:t>
            </a:r>
            <a:r>
              <a:rPr lang="sl-SI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E</a:t>
            </a:r>
            <a:endParaRPr lang="en-US" sz="4800" dirty="0">
              <a:solidFill>
                <a:srgbClr val="3399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Poslušaj </a:t>
            </a:r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  <a:hlinkClick r:id="rId3"/>
              </a:rPr>
              <a:t>posnetek</a:t>
            </a:r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.</a:t>
            </a:r>
          </a:p>
          <a:p>
            <a:pPr eaLnBrk="1" hangingPunct="1"/>
            <a:r>
              <a:rPr lang="sl-SI" sz="3600" dirty="0">
                <a:solidFill>
                  <a:schemeClr val="accent2">
                    <a:lumMod val="50000"/>
                  </a:schemeClr>
                </a:solidFill>
                <a:latin typeface="Candara" panose="020E0502030303020204" pitchFamily="34" charset="0"/>
              </a:rPr>
              <a:t>V kakšnem tempu je skladba? Kdo je izvajalec? Ali je skladba inštrumentalna ali vokalna?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Candar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>
                <a:solidFill>
                  <a:srgbClr val="AF38B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IN ODGOVOR JE…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anose="020E0502030303020204" pitchFamily="34" charset="0"/>
              </a:rPr>
              <a:t>Skladba je v počasnem tempu, inštrumentalna, izvaja jo simfonični orkester.</a:t>
            </a:r>
            <a:endParaRPr lang="en-US" sz="4000" dirty="0">
              <a:solidFill>
                <a:schemeClr val="accent2">
                  <a:lumMod val="50000"/>
                </a:schemeClr>
              </a:solidFill>
              <a:latin typeface="Candara" pitchFamily="34" charset="0"/>
            </a:endParaRPr>
          </a:p>
        </p:txBody>
      </p:sp>
      <p:pic>
        <p:nvPicPr>
          <p:cNvPr id="6" name="Slika 5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3943350"/>
            <a:ext cx="965125" cy="91734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11</a:t>
            </a:r>
            <a:r>
              <a:rPr lang="sl-SI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. </a:t>
            </a:r>
            <a:r>
              <a:rPr lang="en-US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 VPRAŠANJ</a:t>
            </a:r>
            <a:r>
              <a:rPr lang="sl-SI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E</a:t>
            </a:r>
            <a:endParaRPr lang="en-US" sz="4800" dirty="0">
              <a:solidFill>
                <a:srgbClr val="3399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sp>
        <p:nvSpPr>
          <p:cNvPr id="6" name="PoljeZBesedilom 5"/>
          <p:cNvSpPr txBox="1"/>
          <p:nvPr/>
        </p:nvSpPr>
        <p:spPr>
          <a:xfrm>
            <a:off x="838200" y="135255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l-SI" sz="44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Kaj je </a:t>
            </a:r>
            <a:r>
              <a:rPr lang="sl-SI" sz="44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takt</a:t>
            </a:r>
            <a:r>
              <a:rPr lang="sl-SI" sz="44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 in kaj je v njem?</a:t>
            </a: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8300" y="2228850"/>
            <a:ext cx="5867400" cy="6858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>
                <a:solidFill>
                  <a:srgbClr val="AF38B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IN ODGOVOR JE…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00150"/>
            <a:ext cx="8229600" cy="339447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Prostor med dvema taktnicama. V določenem taktu je ustrezno število notnih vrednosti, kar določi taktovski način.</a:t>
            </a:r>
          </a:p>
          <a:p>
            <a:pPr marL="0" indent="0" eaLnBrk="1" hangingPunct="1">
              <a:buNone/>
            </a:pPr>
            <a:endParaRPr lang="en-US" sz="4000" dirty="0">
              <a:solidFill>
                <a:schemeClr val="accent2">
                  <a:lumMod val="50000"/>
                </a:schemeClr>
              </a:solidFill>
              <a:latin typeface="Candara" pitchFamily="34" charset="0"/>
            </a:endParaRPr>
          </a:p>
        </p:txBody>
      </p:sp>
      <p:pic>
        <p:nvPicPr>
          <p:cNvPr id="6" name="Slika 5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3852028"/>
            <a:ext cx="965125" cy="91734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12</a:t>
            </a:r>
            <a:r>
              <a:rPr lang="sl-SI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.</a:t>
            </a:r>
            <a:r>
              <a:rPr lang="en-US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 VPRAŠANJ</a:t>
            </a:r>
            <a:r>
              <a:rPr lang="sl-SI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E</a:t>
            </a:r>
            <a:endParaRPr lang="en-US" sz="4800" dirty="0">
              <a:solidFill>
                <a:srgbClr val="3399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sz="44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Poimenuj </a:t>
            </a:r>
            <a:r>
              <a:rPr lang="sl-SI" sz="44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note</a:t>
            </a:r>
            <a:r>
              <a:rPr lang="sl-SI" sz="44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.</a:t>
            </a:r>
            <a:endParaRPr lang="en-US" sz="4400" dirty="0">
              <a:solidFill>
                <a:schemeClr val="accent2">
                  <a:lumMod val="50000"/>
                </a:schemeClr>
              </a:solidFill>
              <a:latin typeface="Candara" pitchFamily="34" charset="0"/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713" y="2343148"/>
            <a:ext cx="752475" cy="1076325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9400" y="2419350"/>
            <a:ext cx="533400" cy="1085850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76738" y="3081953"/>
            <a:ext cx="552450" cy="438150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41218" y="2391539"/>
            <a:ext cx="619125" cy="1076325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39716" y="2450580"/>
            <a:ext cx="552450" cy="9715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>
                <a:solidFill>
                  <a:srgbClr val="AF38B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IN ODGOVOR JE…</a:t>
            </a:r>
            <a:endParaRPr lang="en-US" sz="4800" dirty="0">
              <a:solidFill>
                <a:srgbClr val="3399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en-US" sz="4400" dirty="0">
              <a:solidFill>
                <a:schemeClr val="accent2">
                  <a:lumMod val="50000"/>
                </a:schemeClr>
              </a:solidFill>
              <a:latin typeface="Candara" pitchFamily="34" charset="0"/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713" y="2343148"/>
            <a:ext cx="752475" cy="1076325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9400" y="2419350"/>
            <a:ext cx="533400" cy="1085850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76738" y="3081953"/>
            <a:ext cx="552450" cy="438150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41218" y="2391539"/>
            <a:ext cx="619125" cy="1076325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39716" y="2450580"/>
            <a:ext cx="552450" cy="971550"/>
          </a:xfrm>
          <a:prstGeom prst="rect">
            <a:avLst/>
          </a:prstGeom>
        </p:spPr>
      </p:pic>
      <p:sp>
        <p:nvSpPr>
          <p:cNvPr id="9" name="PoljeZBesedilom 8"/>
          <p:cNvSpPr txBox="1"/>
          <p:nvPr/>
        </p:nvSpPr>
        <p:spPr>
          <a:xfrm>
            <a:off x="457200" y="3638550"/>
            <a:ext cx="838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dirty="0">
                <a:solidFill>
                  <a:schemeClr val="accent2">
                    <a:lumMod val="50000"/>
                  </a:schemeClr>
                </a:solidFill>
              </a:rPr>
              <a:t>ŠESTNAJSTINKA                       CELINKA                         POLOVINKA          </a:t>
            </a:r>
          </a:p>
        </p:txBody>
      </p:sp>
      <p:sp>
        <p:nvSpPr>
          <p:cNvPr id="12" name="PoljeZBesedilom 11"/>
          <p:cNvSpPr txBox="1"/>
          <p:nvPr/>
        </p:nvSpPr>
        <p:spPr>
          <a:xfrm>
            <a:off x="2590800" y="1940997"/>
            <a:ext cx="5192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dirty="0">
                <a:solidFill>
                  <a:schemeClr val="accent2">
                    <a:lumMod val="50000"/>
                  </a:schemeClr>
                </a:solidFill>
              </a:rPr>
              <a:t>ČETRTINKA                       OSMINKA          </a:t>
            </a:r>
          </a:p>
        </p:txBody>
      </p:sp>
      <p:pic>
        <p:nvPicPr>
          <p:cNvPr id="11" name="Slika 10">
            <a:hlinkClick r:id="rId8" action="ppaction://hlinksldjump"/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3943350"/>
            <a:ext cx="965125" cy="917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643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13</a:t>
            </a:r>
            <a:r>
              <a:rPr lang="sl-SI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.</a:t>
            </a:r>
            <a:r>
              <a:rPr lang="en-US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 VPRAŠANJ</a:t>
            </a:r>
            <a:r>
              <a:rPr lang="sl-SI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E</a:t>
            </a:r>
            <a:endParaRPr lang="en-US" sz="4800" dirty="0">
              <a:solidFill>
                <a:srgbClr val="3399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Kaj imenujemo </a:t>
            </a:r>
            <a:r>
              <a:rPr lang="sl-SI" sz="4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znak</a:t>
            </a:r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 na sliki in kam se zapisuje?</a:t>
            </a:r>
            <a:endParaRPr lang="en-US" sz="4000" dirty="0">
              <a:solidFill>
                <a:schemeClr val="accent2">
                  <a:lumMod val="50000"/>
                </a:schemeClr>
              </a:solidFill>
              <a:latin typeface="Candara" pitchFamily="34" charset="0"/>
            </a:endParaRP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400" y="2571750"/>
            <a:ext cx="1357745" cy="14001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>
                <a:solidFill>
                  <a:srgbClr val="AF38B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IN ODGOVOR JE…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23950"/>
            <a:ext cx="8229600" cy="3394472"/>
          </a:xfrm>
        </p:spPr>
        <p:txBody>
          <a:bodyPr/>
          <a:lstStyle/>
          <a:p>
            <a:pPr eaLnBrk="1" hangingPunct="1"/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Basovski ali F-ključ, zapisuje se na četrti črti, kjer je nota </a:t>
            </a:r>
            <a:r>
              <a:rPr lang="sl-SI" sz="4000" b="1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f</a:t>
            </a:r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.</a:t>
            </a:r>
            <a:endParaRPr lang="en-US" sz="4000" dirty="0">
              <a:solidFill>
                <a:schemeClr val="accent2">
                  <a:lumMod val="50000"/>
                </a:schemeClr>
              </a:solidFill>
              <a:latin typeface="Candara" pitchFamily="34" charset="0"/>
            </a:endParaRPr>
          </a:p>
        </p:txBody>
      </p:sp>
      <p:pic>
        <p:nvPicPr>
          <p:cNvPr id="6" name="Slika 5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3943350"/>
            <a:ext cx="965125" cy="917348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62400" y="2952749"/>
            <a:ext cx="1320925" cy="158203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14</a:t>
            </a:r>
            <a:r>
              <a:rPr lang="sl-SI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.</a:t>
            </a:r>
            <a:r>
              <a:rPr lang="en-US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 VPRAŠANJ</a:t>
            </a:r>
            <a:r>
              <a:rPr lang="sl-SI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E</a:t>
            </a:r>
            <a:endParaRPr lang="en-US" sz="4800" dirty="0">
              <a:solidFill>
                <a:srgbClr val="3399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" name="PoljeZBesedilom 3"/>
          <p:cNvSpPr txBox="1"/>
          <p:nvPr/>
        </p:nvSpPr>
        <p:spPr>
          <a:xfrm>
            <a:off x="914400" y="1352550"/>
            <a:ext cx="807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Kaj sestavlja </a:t>
            </a:r>
            <a:r>
              <a:rPr lang="sl-SI" sz="4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notno črtovje</a:t>
            </a:r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?</a:t>
            </a: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2495550"/>
            <a:ext cx="7781217" cy="1552632"/>
          </a:xfrm>
          <a:prstGeom prst="rect">
            <a:avLst/>
          </a:prstGeom>
        </p:spPr>
      </p:pic>
      <p:cxnSp>
        <p:nvCxnSpPr>
          <p:cNvPr id="5" name="Raven povezovalnik 4"/>
          <p:cNvCxnSpPr/>
          <p:nvPr/>
        </p:nvCxnSpPr>
        <p:spPr>
          <a:xfrm>
            <a:off x="1447800" y="4048182"/>
            <a:ext cx="5334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Raven povezovalnik 8"/>
          <p:cNvCxnSpPr/>
          <p:nvPr/>
        </p:nvCxnSpPr>
        <p:spPr>
          <a:xfrm>
            <a:off x="2438400" y="2571750"/>
            <a:ext cx="5334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Raven povezovalnik 9"/>
          <p:cNvCxnSpPr/>
          <p:nvPr/>
        </p:nvCxnSpPr>
        <p:spPr>
          <a:xfrm>
            <a:off x="3200400" y="2571750"/>
            <a:ext cx="5334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Raven povezovalnik 10"/>
          <p:cNvCxnSpPr/>
          <p:nvPr/>
        </p:nvCxnSpPr>
        <p:spPr>
          <a:xfrm>
            <a:off x="2171700" y="4048182"/>
            <a:ext cx="5334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1. VPRAŠANJE</a:t>
            </a:r>
            <a:endParaRPr lang="en-US" sz="4800" dirty="0">
              <a:solidFill>
                <a:srgbClr val="3399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Kaj je </a:t>
            </a:r>
            <a:r>
              <a:rPr lang="sl-SI" sz="4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durova lestvica</a:t>
            </a:r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?</a:t>
            </a:r>
            <a:endParaRPr lang="en-US" sz="4000" dirty="0">
              <a:solidFill>
                <a:schemeClr val="accent2">
                  <a:lumMod val="50000"/>
                </a:schemeClr>
              </a:solidFill>
              <a:latin typeface="Candar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>
                <a:solidFill>
                  <a:srgbClr val="AF38B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IN ODGOVOR JE…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00150"/>
            <a:ext cx="8229600" cy="3394472"/>
          </a:xfrm>
        </p:spPr>
        <p:txBody>
          <a:bodyPr/>
          <a:lstStyle/>
          <a:p>
            <a:pPr eaLnBrk="1" hangingPunct="1"/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5 črt, 4 praznine in pomožne črte.</a:t>
            </a:r>
            <a:endParaRPr lang="en-US" sz="4000" dirty="0">
              <a:solidFill>
                <a:schemeClr val="accent2">
                  <a:lumMod val="50000"/>
                </a:schemeClr>
              </a:solidFill>
              <a:latin typeface="Candara" pitchFamily="34" charset="0"/>
            </a:endParaRPr>
          </a:p>
        </p:txBody>
      </p:sp>
      <p:pic>
        <p:nvPicPr>
          <p:cNvPr id="6" name="Slika 5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3943350"/>
            <a:ext cx="965125" cy="91734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15</a:t>
            </a:r>
            <a:r>
              <a:rPr lang="sl-SI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.</a:t>
            </a:r>
            <a:r>
              <a:rPr lang="en-US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 VPRAŠANJ</a:t>
            </a:r>
            <a:r>
              <a:rPr lang="sl-SI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E</a:t>
            </a:r>
            <a:endParaRPr lang="en-US" sz="4800" dirty="0">
              <a:solidFill>
                <a:srgbClr val="3399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Kako imenujemo spodnji </a:t>
            </a:r>
            <a:r>
              <a:rPr lang="sl-SI" sz="4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znak</a:t>
            </a:r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 in kam se zapisuje?</a:t>
            </a:r>
          </a:p>
          <a:p>
            <a:pPr eaLnBrk="1" hangingPunct="1"/>
            <a:endParaRPr lang="sl-SI" sz="3600" dirty="0">
              <a:solidFill>
                <a:schemeClr val="accent2">
                  <a:lumMod val="50000"/>
                </a:schemeClr>
              </a:solidFill>
              <a:latin typeface="Candara" pitchFamily="34" charset="0"/>
            </a:endParaRPr>
          </a:p>
          <a:p>
            <a:pPr marL="0" indent="0" eaLnBrk="1" hangingPunct="1">
              <a:buNone/>
            </a:pPr>
            <a:endParaRPr lang="en-US" sz="3600" dirty="0">
              <a:solidFill>
                <a:schemeClr val="accent2">
                  <a:lumMod val="50000"/>
                </a:schemeClr>
              </a:solidFill>
              <a:latin typeface="Candara" pitchFamily="34" charset="0"/>
            </a:endParaRP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0" y="2571750"/>
            <a:ext cx="838200" cy="189161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>
                <a:solidFill>
                  <a:srgbClr val="AF38B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IN ODGOVOR JE…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Violinski ali G-ključ.</a:t>
            </a:r>
          </a:p>
          <a:p>
            <a:pPr eaLnBrk="1" hangingPunct="1"/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Zapisuje se na drugi notni črti, kjer je nota </a:t>
            </a:r>
            <a:r>
              <a:rPr lang="sl-SI" sz="4000" b="1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g</a:t>
            </a:r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.</a:t>
            </a:r>
            <a:endParaRPr lang="en-US" sz="4000" dirty="0">
              <a:solidFill>
                <a:schemeClr val="accent2">
                  <a:lumMod val="50000"/>
                </a:schemeClr>
              </a:solidFill>
              <a:latin typeface="Candara" pitchFamily="34" charset="0"/>
            </a:endParaRPr>
          </a:p>
        </p:txBody>
      </p:sp>
      <p:pic>
        <p:nvPicPr>
          <p:cNvPr id="6" name="Slika 5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3943350"/>
            <a:ext cx="965125" cy="917348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71884" y="2876550"/>
            <a:ext cx="1123448" cy="185499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16</a:t>
            </a:r>
            <a:r>
              <a:rPr lang="sl-SI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.</a:t>
            </a:r>
            <a:r>
              <a:rPr lang="en-US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 VPRAŠANJ</a:t>
            </a:r>
            <a:r>
              <a:rPr lang="sl-SI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E</a:t>
            </a:r>
            <a:endParaRPr lang="en-US" sz="4800" dirty="0">
              <a:solidFill>
                <a:srgbClr val="3399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Poslušaj naslednji </a:t>
            </a:r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  <a:hlinkClick r:id="rId3"/>
              </a:rPr>
              <a:t>posnetek</a:t>
            </a:r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. </a:t>
            </a:r>
          </a:p>
          <a:p>
            <a:pPr eaLnBrk="1" hangingPunct="1"/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anose="020E0502030303020204" pitchFamily="34" charset="0"/>
              </a:rPr>
              <a:t>Ali je tempo enakomeren? Katere inštrumente slišimo? Ali je skladba inštrumentalna ali vokalna?</a:t>
            </a:r>
            <a:endParaRPr lang="en-US" sz="5400" dirty="0">
              <a:solidFill>
                <a:schemeClr val="accent2">
                  <a:lumMod val="50000"/>
                </a:schemeClr>
              </a:solidFill>
              <a:latin typeface="Candar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>
                <a:solidFill>
                  <a:srgbClr val="AF38B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IN ODGOVOR JE…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anose="020E0502030303020204" pitchFamily="34" charset="0"/>
              </a:rPr>
              <a:t>Skladba je inštrumentalna, nima enakomernega tempa, slišimo klavir.</a:t>
            </a:r>
          </a:p>
        </p:txBody>
      </p:sp>
      <p:pic>
        <p:nvPicPr>
          <p:cNvPr id="6" name="Slika 5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3943350"/>
            <a:ext cx="965125" cy="91734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17</a:t>
            </a:r>
            <a:r>
              <a:rPr lang="sl-SI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.</a:t>
            </a:r>
            <a:r>
              <a:rPr lang="en-US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VPRAŠANJ</a:t>
            </a:r>
            <a:r>
              <a:rPr lang="sl-SI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E</a:t>
            </a:r>
            <a:endParaRPr lang="en-US" sz="4800" dirty="0">
              <a:solidFill>
                <a:srgbClr val="3399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Kaj je </a:t>
            </a:r>
            <a:r>
              <a:rPr lang="sl-SI" sz="4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končaj</a:t>
            </a:r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? Nariši in opiši ga.</a:t>
            </a:r>
            <a:endParaRPr lang="en-US" sz="4000" dirty="0">
              <a:solidFill>
                <a:schemeClr val="accent2">
                  <a:lumMod val="50000"/>
                </a:schemeClr>
              </a:solidFill>
              <a:latin typeface="Candar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>
                <a:solidFill>
                  <a:srgbClr val="AF38B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IN ODGOVOR JE…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Končaj je zadnja taktnica v notnem črtovju, sestavljena je iz tanke in debele črte. </a:t>
            </a:r>
            <a:endParaRPr lang="en-US" sz="4000" dirty="0">
              <a:solidFill>
                <a:schemeClr val="accent2">
                  <a:lumMod val="50000"/>
                </a:schemeClr>
              </a:solidFill>
              <a:latin typeface="Candara" pitchFamily="34" charset="0"/>
            </a:endParaRPr>
          </a:p>
        </p:txBody>
      </p:sp>
      <p:pic>
        <p:nvPicPr>
          <p:cNvPr id="6" name="Slika 5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3923015"/>
            <a:ext cx="965125" cy="917348"/>
          </a:xfrm>
          <a:prstGeom prst="rect">
            <a:avLst/>
          </a:prstGeom>
        </p:spPr>
      </p:pic>
      <p:pic>
        <p:nvPicPr>
          <p:cNvPr id="2" name="Slika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10000" y="3028950"/>
            <a:ext cx="1238423" cy="135273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18</a:t>
            </a:r>
            <a:r>
              <a:rPr lang="sl-SI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.</a:t>
            </a:r>
            <a:r>
              <a:rPr lang="en-US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 VPRAŠANJ</a:t>
            </a:r>
            <a:r>
              <a:rPr lang="sl-SI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E</a:t>
            </a:r>
            <a:endParaRPr lang="en-US" sz="4800" dirty="0">
              <a:solidFill>
                <a:srgbClr val="3399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Zraven note napiši odgovarjajočo </a:t>
            </a:r>
            <a:r>
              <a:rPr lang="sl-SI" sz="4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pavzo</a:t>
            </a:r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 in povej, koliko dob traja.</a:t>
            </a:r>
            <a:endParaRPr lang="en-US" sz="4000" dirty="0">
              <a:solidFill>
                <a:schemeClr val="accent2">
                  <a:lumMod val="50000"/>
                </a:schemeClr>
              </a:solidFill>
              <a:latin typeface="Candara" pitchFamily="34" charset="0"/>
            </a:endParaRP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8713" y="3599526"/>
            <a:ext cx="852086" cy="687648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4117" y="3288660"/>
            <a:ext cx="743054" cy="857370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62712" y="3269223"/>
            <a:ext cx="840708" cy="1036490"/>
          </a:xfrm>
          <a:prstGeom prst="rect">
            <a:avLst/>
          </a:prstGeom>
        </p:spPr>
      </p:pic>
      <p:cxnSp>
        <p:nvCxnSpPr>
          <p:cNvPr id="9" name="Raven povezovalnik 8"/>
          <p:cNvCxnSpPr/>
          <p:nvPr/>
        </p:nvCxnSpPr>
        <p:spPr>
          <a:xfrm>
            <a:off x="914400" y="3943350"/>
            <a:ext cx="7543800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>
                <a:solidFill>
                  <a:srgbClr val="AF38B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IN ODGOVOR JE…</a:t>
            </a:r>
            <a:endParaRPr lang="en-US" sz="4800" dirty="0">
              <a:solidFill>
                <a:srgbClr val="3399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polovinska pavza 2 dobi </a:t>
            </a:r>
          </a:p>
          <a:p>
            <a:pPr eaLnBrk="1" hangingPunct="1"/>
            <a:r>
              <a:rPr lang="sl-SI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četrtinska pavza 1 dobo,</a:t>
            </a:r>
          </a:p>
          <a:p>
            <a:pPr eaLnBrk="1" hangingPunct="1"/>
            <a:r>
              <a:rPr lang="sl-SI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celinska pavza 4 dobe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Candara" pitchFamily="34" charset="0"/>
            </a:endParaRPr>
          </a:p>
        </p:txBody>
      </p:sp>
      <p:cxnSp>
        <p:nvCxnSpPr>
          <p:cNvPr id="9" name="Raven povezovalnik 8"/>
          <p:cNvCxnSpPr/>
          <p:nvPr/>
        </p:nvCxnSpPr>
        <p:spPr>
          <a:xfrm>
            <a:off x="800100" y="3970252"/>
            <a:ext cx="7543800" cy="0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0" name="Slika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2843" y="3846259"/>
            <a:ext cx="866896" cy="352474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4592" y="3743141"/>
            <a:ext cx="819264" cy="352474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44421" y="3628825"/>
            <a:ext cx="581106" cy="581106"/>
          </a:xfrm>
          <a:prstGeom prst="rect">
            <a:avLst/>
          </a:prstGeom>
        </p:spPr>
      </p:pic>
      <p:pic>
        <p:nvPicPr>
          <p:cNvPr id="13" name="Slika 12">
            <a:hlinkClick r:id="rId6" action="ppaction://hlinksldjump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3951802"/>
            <a:ext cx="965125" cy="917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648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19</a:t>
            </a:r>
            <a:r>
              <a:rPr lang="sl-SI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.</a:t>
            </a:r>
            <a:r>
              <a:rPr lang="en-US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 VPRAŠANJ</a:t>
            </a:r>
            <a:r>
              <a:rPr lang="sl-SI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E</a:t>
            </a:r>
            <a:endParaRPr lang="en-US" sz="4800" dirty="0">
              <a:solidFill>
                <a:srgbClr val="3399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Kako imenujemo spodnje </a:t>
            </a:r>
            <a:r>
              <a:rPr lang="sl-SI" sz="4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znake</a:t>
            </a:r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? Poimenuj jih.</a:t>
            </a:r>
            <a:endParaRPr lang="en-US" sz="4000" dirty="0">
              <a:solidFill>
                <a:schemeClr val="accent2">
                  <a:lumMod val="50000"/>
                </a:schemeClr>
              </a:solidFill>
              <a:latin typeface="Candara" pitchFamily="34" charset="0"/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3700" y="2334221"/>
            <a:ext cx="3276600" cy="112633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sz="4800" dirty="0">
                <a:solidFill>
                  <a:srgbClr val="AF38B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IN ODGOVOR JE</a:t>
            </a:r>
            <a:r>
              <a:rPr lang="en-US" sz="4800" dirty="0">
                <a:solidFill>
                  <a:srgbClr val="AF38B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…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Zaporedje osmih tonov, od katerih je zadnji ponovitev prvega.</a:t>
            </a:r>
            <a:endParaRPr lang="en-US" sz="4000" dirty="0">
              <a:solidFill>
                <a:schemeClr val="accent2">
                  <a:lumMod val="50000"/>
                </a:schemeClr>
              </a:solidFill>
              <a:latin typeface="Candara" pitchFamily="34" charset="0"/>
            </a:endParaRPr>
          </a:p>
        </p:txBody>
      </p:sp>
      <p:pic>
        <p:nvPicPr>
          <p:cNvPr id="6" name="Slika 5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3943350"/>
            <a:ext cx="965125" cy="91734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>
                <a:solidFill>
                  <a:srgbClr val="AF38B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IN ODGOVOR JE…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Predznaki:</a:t>
            </a:r>
          </a:p>
          <a:p>
            <a:pPr eaLnBrk="1" hangingPunct="1"/>
            <a:endParaRPr lang="sl-SI" sz="4000" dirty="0">
              <a:solidFill>
                <a:schemeClr val="accent2">
                  <a:lumMod val="50000"/>
                </a:schemeClr>
              </a:solidFill>
              <a:latin typeface="Candara" pitchFamily="34" charset="0"/>
            </a:endParaRPr>
          </a:p>
          <a:p>
            <a:pPr eaLnBrk="1" hangingPunct="1"/>
            <a:endParaRPr lang="sl-SI" sz="4000" dirty="0">
              <a:solidFill>
                <a:schemeClr val="accent2">
                  <a:lumMod val="50000"/>
                </a:schemeClr>
              </a:solidFill>
              <a:latin typeface="Candara" pitchFamily="34" charset="0"/>
            </a:endParaRPr>
          </a:p>
          <a:p>
            <a:pPr marL="0" indent="0" eaLnBrk="1" hangingPunct="1">
              <a:buNone/>
            </a:pPr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                </a:t>
            </a:r>
            <a:r>
              <a:rPr lang="sl-SI" sz="36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razvezaj  višaj     nižaj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Candara" pitchFamily="34" charset="0"/>
            </a:endParaRPr>
          </a:p>
        </p:txBody>
      </p:sp>
      <p:pic>
        <p:nvPicPr>
          <p:cNvPr id="6" name="Slika 5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3943350"/>
            <a:ext cx="965125" cy="917348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3700" y="2334221"/>
            <a:ext cx="3276600" cy="112633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20</a:t>
            </a:r>
            <a:r>
              <a:rPr lang="sl-SI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.</a:t>
            </a:r>
            <a:r>
              <a:rPr lang="en-US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 VPRAŠANJ</a:t>
            </a:r>
            <a:r>
              <a:rPr lang="sl-SI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E</a:t>
            </a:r>
            <a:endParaRPr lang="en-US" sz="4800" dirty="0">
              <a:solidFill>
                <a:srgbClr val="3399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Poimenuj dele </a:t>
            </a:r>
            <a:r>
              <a:rPr lang="sl-SI" sz="4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note</a:t>
            </a:r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.</a:t>
            </a:r>
            <a:endParaRPr lang="en-US" sz="4000" dirty="0">
              <a:solidFill>
                <a:schemeClr val="accent2">
                  <a:lumMod val="50000"/>
                </a:schemeClr>
              </a:solidFill>
              <a:latin typeface="Candara" pitchFamily="34" charset="0"/>
            </a:endParaRP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1962150"/>
            <a:ext cx="5402826" cy="22037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dirty="0">
                <a:solidFill>
                  <a:srgbClr val="AF38B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IN ODGOVOR JE…</a:t>
            </a:r>
          </a:p>
        </p:txBody>
      </p:sp>
      <p:pic>
        <p:nvPicPr>
          <p:cNvPr id="6" name="Slika 5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3943350"/>
            <a:ext cx="965125" cy="917348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57400" y="1962149"/>
            <a:ext cx="5402826" cy="22037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895350"/>
            <a:ext cx="3286125" cy="2085975"/>
          </a:xfrm>
          <a:prstGeom prst="rect">
            <a:avLst/>
          </a:prstGeom>
        </p:spPr>
      </p:pic>
      <p:sp>
        <p:nvSpPr>
          <p:cNvPr id="4" name="PoljeZBesedilom 3"/>
          <p:cNvSpPr txBox="1"/>
          <p:nvPr/>
        </p:nvSpPr>
        <p:spPr>
          <a:xfrm>
            <a:off x="533400" y="3257550"/>
            <a:ext cx="8382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600" i="1" dirty="0">
                <a:latin typeface="Candara" panose="020E0502030303020204" pitchFamily="34" charset="0"/>
              </a:rPr>
              <a:t>Kviz je narejen po učbeniku za glasbeno umetnost v 5. razredu.</a:t>
            </a:r>
          </a:p>
          <a:p>
            <a:pPr algn="ctr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65198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2. VPRAŠANJE</a:t>
            </a:r>
            <a:endParaRPr lang="en-US" sz="4800" dirty="0">
              <a:solidFill>
                <a:srgbClr val="3399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Kaj je </a:t>
            </a:r>
            <a:r>
              <a:rPr lang="sl-SI" sz="4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ostinato</a:t>
            </a:r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?</a:t>
            </a:r>
            <a:endParaRPr lang="en-US" sz="4000" dirty="0">
              <a:solidFill>
                <a:schemeClr val="accent2">
                  <a:lumMod val="50000"/>
                </a:schemeClr>
              </a:solidFill>
              <a:latin typeface="Candara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sz="4800" dirty="0">
                <a:solidFill>
                  <a:srgbClr val="AF38B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IN ODGOVOR JE</a:t>
            </a:r>
            <a:r>
              <a:rPr lang="en-US" sz="4800" dirty="0">
                <a:solidFill>
                  <a:srgbClr val="AF38B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…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ct val="50000"/>
              </a:spcBef>
              <a:buNone/>
            </a:pPr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Melodični ali ritmični odmev, ki se ponavlja.</a:t>
            </a:r>
            <a:endParaRPr lang="en-US" sz="4000" dirty="0">
              <a:solidFill>
                <a:schemeClr val="accent2">
                  <a:lumMod val="50000"/>
                </a:schemeClr>
              </a:solidFill>
              <a:latin typeface="Candara" pitchFamily="34" charset="0"/>
            </a:endParaRPr>
          </a:p>
        </p:txBody>
      </p:sp>
      <p:pic>
        <p:nvPicPr>
          <p:cNvPr id="6" name="Slika 5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3943350"/>
            <a:ext cx="965125" cy="91734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3. VPRAŠANJE</a:t>
            </a:r>
            <a:endParaRPr lang="en-US" sz="4800" dirty="0">
              <a:solidFill>
                <a:srgbClr val="3399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229600" cy="3394472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Kaj je </a:t>
            </a:r>
            <a:r>
              <a:rPr lang="sl-SI" sz="4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melodija</a:t>
            </a:r>
            <a:r>
              <a:rPr lang="en-US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?</a:t>
            </a:r>
            <a:endParaRPr lang="sl-SI" sz="4000" dirty="0">
              <a:solidFill>
                <a:schemeClr val="accent2">
                  <a:lumMod val="50000"/>
                </a:schemeClr>
              </a:solidFill>
              <a:latin typeface="Candara" pitchFamily="34" charset="0"/>
            </a:endParaRP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9425" y="2343150"/>
            <a:ext cx="3105150" cy="12477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sz="4800" dirty="0">
                <a:solidFill>
                  <a:srgbClr val="AF38B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IN ODGOVOR JE</a:t>
            </a:r>
            <a:r>
              <a:rPr lang="en-US" sz="4800" dirty="0">
                <a:solidFill>
                  <a:srgbClr val="AF38B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…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ct val="50000"/>
              </a:spcBef>
              <a:buNone/>
            </a:pPr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Zaporedje tonov v različnih višinah in z različnimi trajanji.</a:t>
            </a:r>
          </a:p>
        </p:txBody>
      </p:sp>
      <p:pic>
        <p:nvPicPr>
          <p:cNvPr id="6" name="Slika 5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3943350"/>
            <a:ext cx="965125" cy="91734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sz="4800" dirty="0">
                <a:solidFill>
                  <a:srgbClr val="33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ndara" pitchFamily="34" charset="0"/>
              </a:rPr>
              <a:t>4. VPRAŠANJE</a:t>
            </a:r>
            <a:endParaRPr lang="en-US" sz="4800" dirty="0">
              <a:solidFill>
                <a:srgbClr val="3399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ndara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Kaj je </a:t>
            </a:r>
            <a:r>
              <a:rPr lang="sl-SI" sz="4000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</a:rPr>
              <a:t>punktirani ritem</a:t>
            </a:r>
            <a:r>
              <a:rPr lang="sl-SI" sz="4000" dirty="0">
                <a:solidFill>
                  <a:schemeClr val="accent2">
                    <a:lumMod val="50000"/>
                  </a:schemeClr>
                </a:solidFill>
                <a:latin typeface="Candara" pitchFamily="34" charset="0"/>
              </a:rPr>
              <a:t>?</a:t>
            </a:r>
            <a:endParaRPr lang="en-US" sz="4000" dirty="0">
              <a:solidFill>
                <a:schemeClr val="accent2">
                  <a:lumMod val="50000"/>
                </a:schemeClr>
              </a:solidFill>
              <a:latin typeface="Candara" pitchFamily="34" charset="0"/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208" y="2413094"/>
            <a:ext cx="2743583" cy="21815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>
        <p:wipe dir="r"/>
      </p:transition>
    </mc:Choice>
    <mc:Fallback xmlns="">
      <p:transition spd="slow">
        <p:wipe dir="r"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9d8d74b26429241a1a251974b190ef16488f7939"/>
</p:tagLst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FF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FFAA"/>
      </a:accent5>
      <a:accent6>
        <a:srgbClr val="2D2D8A"/>
      </a:accent6>
      <a:hlink>
        <a:srgbClr val="FFFF00"/>
      </a:hlink>
      <a:folHlink>
        <a:srgbClr val="990099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00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FFFFAA"/>
        </a:accent5>
        <a:accent6>
          <a:srgbClr val="2D2D8A"/>
        </a:accent6>
        <a:hlink>
          <a:srgbClr val="FFFF00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1187</TotalTime>
  <Words>669</Words>
  <Application>Microsoft Office PowerPoint</Application>
  <PresentationFormat>Diaprojekcija na zaslonu (16:9)</PresentationFormat>
  <Paragraphs>158</Paragraphs>
  <Slides>43</Slides>
  <Notes>42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43</vt:i4>
      </vt:variant>
    </vt:vector>
  </HeadingPairs>
  <TitlesOfParts>
    <vt:vector size="46" baseType="lpstr">
      <vt:lpstr>Arial</vt:lpstr>
      <vt:lpstr>Candara</vt:lpstr>
      <vt:lpstr>Default Design</vt:lpstr>
      <vt:lpstr> Kje so note doma? </vt:lpstr>
      <vt:lpstr>Izberi vprašanje.</vt:lpstr>
      <vt:lpstr>1. VPRAŠANJE</vt:lpstr>
      <vt:lpstr>IN ODGOVOR JE…</vt:lpstr>
      <vt:lpstr>2. VPRAŠANJE</vt:lpstr>
      <vt:lpstr>IN ODGOVOR JE… </vt:lpstr>
      <vt:lpstr>3. VPRAŠANJE</vt:lpstr>
      <vt:lpstr>IN ODGOVOR JE…</vt:lpstr>
      <vt:lpstr>4. VPRAŠANJE</vt:lpstr>
      <vt:lpstr>IN ODGOVOR JE…</vt:lpstr>
      <vt:lpstr>5. VPRAŠANJE</vt:lpstr>
      <vt:lpstr>IN ODGOVOR JE…</vt:lpstr>
      <vt:lpstr>6. VPRAŠANJE</vt:lpstr>
      <vt:lpstr>IN ODGOVOR JE…</vt:lpstr>
      <vt:lpstr>7. VPRAŠANJE</vt:lpstr>
      <vt:lpstr>IN ODGOVOR JE…</vt:lpstr>
      <vt:lpstr>8. VPRAŠANJE</vt:lpstr>
      <vt:lpstr>IN ODGOVOR JE…</vt:lpstr>
      <vt:lpstr>9. VPRAŠANJE</vt:lpstr>
      <vt:lpstr>IN ODGOVOR JE…</vt:lpstr>
      <vt:lpstr>10. VPRAŠANJE</vt:lpstr>
      <vt:lpstr>IN ODGOVOR JE…</vt:lpstr>
      <vt:lpstr>11.  VPRAŠANJE</vt:lpstr>
      <vt:lpstr>IN ODGOVOR JE…</vt:lpstr>
      <vt:lpstr>12. VPRAŠANJE</vt:lpstr>
      <vt:lpstr>IN ODGOVOR JE…</vt:lpstr>
      <vt:lpstr>13. VPRAŠANJE</vt:lpstr>
      <vt:lpstr>IN ODGOVOR JE…</vt:lpstr>
      <vt:lpstr>14. VPRAŠANJE</vt:lpstr>
      <vt:lpstr>IN ODGOVOR JE…</vt:lpstr>
      <vt:lpstr>15. VPRAŠANJE</vt:lpstr>
      <vt:lpstr>IN ODGOVOR JE…</vt:lpstr>
      <vt:lpstr>16. VPRAŠANJE</vt:lpstr>
      <vt:lpstr>IN ODGOVOR JE…</vt:lpstr>
      <vt:lpstr>17.VPRAŠANJE</vt:lpstr>
      <vt:lpstr>IN ODGOVOR JE…</vt:lpstr>
      <vt:lpstr>18. VPRAŠANJE</vt:lpstr>
      <vt:lpstr>IN ODGOVOR JE…</vt:lpstr>
      <vt:lpstr>19. VPRAŠANJE</vt:lpstr>
      <vt:lpstr>IN ODGOVOR JE…</vt:lpstr>
      <vt:lpstr>20. VPRAŠANJE</vt:lpstr>
      <vt:lpstr>IN ODGOVOR JE…</vt:lpstr>
      <vt:lpstr>PowerPointova predstavitev</vt:lpstr>
    </vt:vector>
  </TitlesOfParts>
  <Company>Teachnology,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Twenty Questions</dc:title>
  <dc:creator>Paul McKee</dc:creator>
  <cp:lastModifiedBy>Milena Pavličič Kozlar</cp:lastModifiedBy>
  <cp:revision>93</cp:revision>
  <dcterms:created xsi:type="dcterms:W3CDTF">2005-07-07T00:08:32Z</dcterms:created>
  <dcterms:modified xsi:type="dcterms:W3CDTF">2019-08-22T19:21:40Z</dcterms:modified>
</cp:coreProperties>
</file>