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1" r:id="rId3"/>
    <p:sldId id="262" r:id="rId4"/>
    <p:sldId id="263" r:id="rId5"/>
    <p:sldId id="265" r:id="rId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9A59C-9A0B-40BC-BEF3-75E63AAC039B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hyperlink" Target="http://www.google.si/url?sa=i&amp;rct=j&amp;q=POLJE&amp;source=images&amp;cd=&amp;cad=rja&amp;docid=z3uzVEXpUKdoYM&amp;tbnid=nlt95LsJKxRyoM:&amp;ved=0CAUQjRw&amp;url=http://www.finance.si/287219&amp;ei=wY05Ufn9No3otQbCzoCIBQ&amp;bvm=bv.43287494,d.ZWU&amp;psig=AFQjCNGJfxFKHFVMOcbHyvNgOjO0MftUVw&amp;ust=136281272176595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gs.gov.si/fileadmin/zgs/main/img/OE/05Postojna/GUP/4_Sneznik-Sviscaki.jp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si/url?sa=i&amp;rct=j&amp;q=kranjska+%C4%8Debela&amp;source=images&amp;cd=&amp;cad=rja&amp;docid=ltM7HVzv_XUNVM&amp;tbnid=pMyVZN4_XGSy8M:&amp;ved=0CAUQjRw&amp;url=http://sl.wikipedia.org/wiki/Kranjska_%C4%8Debela&amp;ei=CoU9Udn6DIOEtQaKpIDwAg&amp;bvm=bv.43287494,d.Yms&amp;psig=AFQjCNGYdJpdW9SyPR4TSX8J0RpA4Cc9Ow&amp;ust=1363072643720743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www.google.si/url?sa=i&amp;rct=j&amp;q=tisa&amp;source=images&amp;cd=&amp;cad=rja&amp;docid=dw_agJ84roCdNM&amp;tbnid=0wWjg60BWPuEfM:&amp;ved=0CAUQjRw&amp;url=http://foto.biologija.org/4images/details.php?image_id%3D296%26sessionid%3Db8c6bf8b0f07e4e95ec9f6c7bca0274f&amp;ei=goQ9UcaDHoftsgbfwoCYCw&amp;bvm=bv.43287494,d.Yms&amp;psig=AFQjCNFZKlGjIyttyKQRYanAdQ0hbGwf2Q&amp;ust=136307251072390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si/url?sa=i&amp;rct=j&amp;q=kamni%C5%A1ka+murka&amp;source=images&amp;cd=&amp;cad=rja&amp;docid=njem18jqDWL8aM&amp;tbnid=mVxic5P3DhxnxM:&amp;ved=0CAUQjRw&amp;url=http://pohribih.blogspot.com/2010/07/prvic-letos-nad-2000-m.html&amp;ei=14Q9UYXpOsqhtAar0YDwAg&amp;bvm=bv.43287494,d.Yms&amp;psig=AFQjCNFZ0Y7FOisr9SH9Tcuk_pKTao2qhA&amp;ust=1363072580491119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www.google.si/url?sa=i&amp;rct=j&amp;q=planika&amp;source=images&amp;cd=&amp;cad=rja&amp;docid=rQFph0o17mNh0M&amp;tbnid=YmhkRFK4k5PGBM:&amp;ved=0CAUQjRw&amp;url=http://www.mojvideo.com/uporabnik/sponka.com/slika/planika/129641&amp;ei=p4Q9UZG2M4WbtQb0uYDgBg&amp;bvm=bv.43287494,d.Yms&amp;psig=AFQjCNE9OfmFblDB_isk1NXKBleCezoSPw&amp;ust=1363072543847340" TargetMode="Externa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i/url?sa=i&amp;rct=j&amp;q=smeti%C5%A1%C4%8De&amp;source=images&amp;cd=&amp;cad=rja&amp;docid=P3G3f8zKxyeC4M&amp;tbnid=-nVlwq4CTJp8LM:&amp;ved=0CAUQjRw&amp;url=http://www.corvallisadvocate.com/2013/0131-corvallis-landfill-filling-up/&amp;ei=RIY9Ud6LFsSotAbWvIHwCw&amp;bvm=bv.43287494,d.Yms&amp;psig=AFQjCNGL-Xnd5t_DpnvhUfVTuE2GN-E5gQ&amp;ust=1363072904068548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www.google.si/url?sa=i&amp;rct=j&amp;q=gramoznica&amp;source=images&amp;cd=&amp;cad=rja&amp;docid=U_omv4rri5p1NM&amp;tbnid=EVkDu2uCOtdCtM:&amp;ved=0CAUQjRw&amp;url=http://www.nograd-gm.si/strani/si/podjetje&amp;ei=ooY9UYTIMM_LtAbEmYHYBg&amp;bvm=bv.43287494,d.Yms&amp;psig=AFQjCNGcJUf9quUMaU8vFrb3bc1gmf_iCg&amp;ust=1363073037494326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755576" y="548680"/>
            <a:ext cx="7488832" cy="44012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000" dirty="0" smtClean="0"/>
              <a:t>Pri zadnji uri pouka si spoznal kaj označujemo s pojmom biotska pestrost / raznolikost. </a:t>
            </a:r>
          </a:p>
          <a:p>
            <a:endParaRPr lang="sl-SI" sz="2000" dirty="0" smtClean="0"/>
          </a:p>
          <a:p>
            <a:r>
              <a:rPr lang="sl-SI" sz="2000" dirty="0" smtClean="0"/>
              <a:t>Če je biotska raznolikost velika, pomeni, da na nekem območju živi ali raste veliko </a:t>
            </a:r>
            <a:r>
              <a:rPr lang="sl-SI" sz="2000" dirty="0" smtClean="0">
                <a:solidFill>
                  <a:srgbClr val="00B050"/>
                </a:solidFill>
              </a:rPr>
              <a:t>različnih vrst </a:t>
            </a:r>
            <a:r>
              <a:rPr lang="sl-SI" sz="2000" dirty="0" smtClean="0"/>
              <a:t>živih organizmov. </a:t>
            </a:r>
          </a:p>
          <a:p>
            <a:endParaRPr lang="sl-SI" sz="2000" dirty="0"/>
          </a:p>
          <a:p>
            <a:endParaRPr lang="sl-SI" sz="2000" dirty="0"/>
          </a:p>
          <a:p>
            <a:r>
              <a:rPr lang="sl-SI" sz="2000" dirty="0" smtClean="0"/>
              <a:t>Danes boš spoznal, kakšna je biotska raznolikost v Sloveniji.</a:t>
            </a:r>
          </a:p>
          <a:p>
            <a:endParaRPr lang="sl-SI" sz="2000" dirty="0"/>
          </a:p>
          <a:p>
            <a:endParaRPr lang="sl-SI" sz="2000" dirty="0" smtClean="0"/>
          </a:p>
          <a:p>
            <a:r>
              <a:rPr lang="sl-SI" sz="2000" dirty="0" smtClean="0"/>
              <a:t>Najprej preberi snov v učbeniku na straneh </a:t>
            </a:r>
            <a:r>
              <a:rPr lang="sl-SI" sz="2000" dirty="0" smtClean="0">
                <a:solidFill>
                  <a:srgbClr val="FF0000"/>
                </a:solidFill>
              </a:rPr>
              <a:t>115 in 116</a:t>
            </a:r>
            <a:r>
              <a:rPr lang="sl-SI" sz="2000" dirty="0" smtClean="0"/>
              <a:t>.</a:t>
            </a:r>
            <a:endParaRPr lang="sl-SI" sz="2000" dirty="0"/>
          </a:p>
          <a:p>
            <a:r>
              <a:rPr lang="sl-SI" sz="2000" dirty="0" smtClean="0"/>
              <a:t>Slik, ki so dodane na diapozitivih, ne tiskaj. Le poglej jih.</a:t>
            </a:r>
            <a:endParaRPr lang="sl-SI" sz="2000" dirty="0" smtClean="0"/>
          </a:p>
          <a:p>
            <a:endParaRPr lang="sl-SI" sz="2000" dirty="0" smtClean="0"/>
          </a:p>
          <a:p>
            <a:r>
              <a:rPr lang="sl-SI" sz="2000" dirty="0" smtClean="0">
                <a:solidFill>
                  <a:srgbClr val="FF0000"/>
                </a:solidFill>
              </a:rPr>
              <a:t>V zvezek zapiši naslov: Biotska pestrost v Sloveniji</a:t>
            </a:r>
          </a:p>
        </p:txBody>
      </p:sp>
    </p:spTree>
    <p:extLst>
      <p:ext uri="{BB962C8B-B14F-4D97-AF65-F5344CB8AC3E}">
        <p14:creationId xmlns:p14="http://schemas.microsoft.com/office/powerpoint/2010/main" val="3268184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beta3.finance-on.net/pics/cache_F6/F61PP_njiva_skropljenje_bl.128223908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33" y="440841"/>
            <a:ext cx="3448231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2.pms-lj.si/kras/jesen_datoteke/image00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22" y="242325"/>
            <a:ext cx="3752850" cy="2447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http://sl.slovenia-convention.com/data/img/regions/primorska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46" y="2413638"/>
            <a:ext cx="3751614" cy="2536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Pokaži sliko v polni velikosti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27" y="4927901"/>
            <a:ext cx="1905413" cy="1325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4355976" y="3681683"/>
            <a:ext cx="4392488" cy="22467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000" dirty="0" smtClean="0"/>
              <a:t>Poglej slike in odgovori na vprašanja. Odgovore zapiši v zvezek.</a:t>
            </a:r>
          </a:p>
          <a:p>
            <a:endParaRPr lang="sl-SI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smtClean="0"/>
              <a:t>Kateri ekosistemi so prikazani na slikah? Poimenuj jih.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smtClean="0"/>
              <a:t>Primerjaj biotsko pestrost njive z  gozdom. Kje je pestrost večja? </a:t>
            </a:r>
            <a:endParaRPr lang="sl-SI" sz="2000" dirty="0"/>
          </a:p>
        </p:txBody>
      </p:sp>
      <p:pic>
        <p:nvPicPr>
          <p:cNvPr id="8" name="Slika 7" descr="Rezultat iskanja slik za gozd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327" y="1889678"/>
            <a:ext cx="2172581" cy="1658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2574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395536" y="260648"/>
            <a:ext cx="7704856" cy="5632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l-SI" sz="2000" dirty="0" smtClean="0">
                <a:solidFill>
                  <a:srgbClr val="FF0000"/>
                </a:solidFill>
              </a:rPr>
              <a:t>V zvezek zapiši:</a:t>
            </a:r>
          </a:p>
          <a:p>
            <a:r>
              <a:rPr lang="sl-SI" sz="2000" dirty="0" smtClean="0">
                <a:solidFill>
                  <a:srgbClr val="00B050"/>
                </a:solidFill>
              </a:rPr>
              <a:t>Sloveniji</a:t>
            </a:r>
            <a:r>
              <a:rPr lang="sl-SI" sz="2000" dirty="0" smtClean="0"/>
              <a:t> </a:t>
            </a:r>
            <a:r>
              <a:rPr lang="sl-SI" sz="2000" dirty="0"/>
              <a:t>pripada </a:t>
            </a:r>
            <a:r>
              <a:rPr lang="sl-SI" sz="2000" dirty="0" smtClean="0">
                <a:solidFill>
                  <a:srgbClr val="00B050"/>
                </a:solidFill>
              </a:rPr>
              <a:t>več </a:t>
            </a:r>
            <a:r>
              <a:rPr lang="sl-SI" sz="2000" dirty="0">
                <a:solidFill>
                  <a:srgbClr val="00B050"/>
                </a:solidFill>
              </a:rPr>
              <a:t>kot 1 % vseh znanih vrst živih </a:t>
            </a:r>
            <a:r>
              <a:rPr lang="sl-SI" sz="2000" dirty="0" smtClean="0">
                <a:solidFill>
                  <a:srgbClr val="00B050"/>
                </a:solidFill>
              </a:rPr>
              <a:t>bitij. </a:t>
            </a:r>
            <a:r>
              <a:rPr lang="sl-SI" sz="2000" dirty="0" smtClean="0"/>
              <a:t>(</a:t>
            </a:r>
            <a:r>
              <a:rPr lang="sl-SI" sz="2000" dirty="0"/>
              <a:t>Mršić, 1997). </a:t>
            </a:r>
          </a:p>
          <a:p>
            <a:endParaRPr lang="sl-SI" sz="2000" dirty="0"/>
          </a:p>
          <a:p>
            <a:r>
              <a:rPr lang="sl-SI" sz="2000" dirty="0"/>
              <a:t>Sobivanje </a:t>
            </a:r>
            <a:r>
              <a:rPr lang="sl-SI" sz="2000" dirty="0" smtClean="0"/>
              <a:t>tolikšnega števila vrst </a:t>
            </a:r>
            <a:r>
              <a:rPr lang="sl-SI" sz="2000" dirty="0"/>
              <a:t>živih bitij na tako majhnem </a:t>
            </a:r>
            <a:r>
              <a:rPr lang="sl-SI" sz="2000" dirty="0" smtClean="0"/>
              <a:t>prostoru, </a:t>
            </a:r>
            <a:r>
              <a:rPr lang="sl-SI" sz="2000" dirty="0"/>
              <a:t>našo deželo uvršča med </a:t>
            </a:r>
            <a:r>
              <a:rPr lang="sl-SI" sz="2000" dirty="0">
                <a:solidFill>
                  <a:srgbClr val="00B050"/>
                </a:solidFill>
              </a:rPr>
              <a:t>naravno najbogatejše v Evropi.</a:t>
            </a:r>
          </a:p>
          <a:p>
            <a:endParaRPr lang="sl-SI" sz="2000" dirty="0"/>
          </a:p>
          <a:p>
            <a:r>
              <a:rPr lang="sl-SI" sz="2000" dirty="0">
                <a:solidFill>
                  <a:srgbClr val="00B050"/>
                </a:solidFill>
              </a:rPr>
              <a:t>Eden od vzrokov za to je </a:t>
            </a:r>
            <a:r>
              <a:rPr lang="sl-SI" sz="2000" dirty="0" smtClean="0">
                <a:solidFill>
                  <a:srgbClr val="00B050"/>
                </a:solidFill>
              </a:rPr>
              <a:t>lega Slovenije. </a:t>
            </a:r>
            <a:r>
              <a:rPr lang="sl-SI" sz="2000" dirty="0" smtClean="0">
                <a:solidFill>
                  <a:schemeClr val="tx1"/>
                </a:solidFill>
              </a:rPr>
              <a:t>Slovenija je stičišče različnih </a:t>
            </a:r>
            <a:r>
              <a:rPr lang="sl-SI" sz="2000" dirty="0" err="1" smtClean="0">
                <a:solidFill>
                  <a:schemeClr val="tx1"/>
                </a:solidFill>
              </a:rPr>
              <a:t>biogeografskih</a:t>
            </a:r>
            <a:r>
              <a:rPr lang="sl-SI" sz="2000" dirty="0" smtClean="0">
                <a:solidFill>
                  <a:schemeClr val="tx1"/>
                </a:solidFill>
              </a:rPr>
              <a:t> regij:</a:t>
            </a:r>
          </a:p>
          <a:p>
            <a:pPr marL="342900" indent="-342900">
              <a:buFontTx/>
              <a:buChar char="-"/>
            </a:pPr>
            <a:r>
              <a:rPr lang="sl-SI" sz="2000" dirty="0" smtClean="0">
                <a:solidFill>
                  <a:schemeClr val="tx1"/>
                </a:solidFill>
              </a:rPr>
              <a:t>panonska regija</a:t>
            </a:r>
          </a:p>
          <a:p>
            <a:pPr marL="342900" indent="-342900">
              <a:buFontTx/>
              <a:buChar char="-"/>
            </a:pPr>
            <a:r>
              <a:rPr lang="sl-SI" sz="2000" dirty="0" smtClean="0">
                <a:solidFill>
                  <a:schemeClr val="tx1"/>
                </a:solidFill>
              </a:rPr>
              <a:t>(</a:t>
            </a:r>
            <a:r>
              <a:rPr lang="sl-SI" sz="2000" dirty="0" smtClean="0">
                <a:solidFill>
                  <a:srgbClr val="FF00FF"/>
                </a:solidFill>
              </a:rPr>
              <a:t>PREPIŠI IZ UČBENIKA ŠE OSTALE 4 REGIJE</a:t>
            </a:r>
            <a:r>
              <a:rPr lang="sl-SI" sz="2000" dirty="0" smtClean="0">
                <a:solidFill>
                  <a:schemeClr val="tx1"/>
                </a:solidFill>
              </a:rPr>
              <a:t>)</a:t>
            </a:r>
            <a:endParaRPr lang="sl-SI" sz="2000" dirty="0" smtClean="0">
              <a:solidFill>
                <a:srgbClr val="00B050"/>
              </a:solidFill>
            </a:endParaRPr>
          </a:p>
          <a:p>
            <a:endParaRPr lang="sl-SI" sz="2000" dirty="0" smtClean="0"/>
          </a:p>
          <a:p>
            <a:r>
              <a:rPr lang="sl-SI" sz="2000" dirty="0" smtClean="0"/>
              <a:t>Relief </a:t>
            </a:r>
            <a:r>
              <a:rPr lang="sl-SI" sz="2000" dirty="0"/>
              <a:t>je močno razgiban, pestre pa so tudi:</a:t>
            </a:r>
          </a:p>
          <a:p>
            <a:pPr marL="342900" indent="-342900">
              <a:buFontTx/>
              <a:buChar char="-"/>
            </a:pPr>
            <a:r>
              <a:rPr lang="sl-SI" sz="2000" dirty="0"/>
              <a:t>pedološke (</a:t>
            </a:r>
            <a:r>
              <a:rPr lang="sl-SI" sz="2000" dirty="0" smtClean="0"/>
              <a:t>talne, vrste kamnin), </a:t>
            </a:r>
            <a:endParaRPr lang="sl-SI" sz="2000" dirty="0"/>
          </a:p>
          <a:p>
            <a:pPr marL="342900" indent="-342900">
              <a:buFontTx/>
              <a:buChar char="-"/>
            </a:pPr>
            <a:r>
              <a:rPr lang="sl-SI" sz="2000" dirty="0"/>
              <a:t>podnebne </a:t>
            </a:r>
          </a:p>
          <a:p>
            <a:pPr marL="342900" indent="-342900">
              <a:buFontTx/>
              <a:buChar char="-"/>
            </a:pPr>
            <a:r>
              <a:rPr lang="sl-SI" sz="2000" dirty="0"/>
              <a:t>in </a:t>
            </a:r>
            <a:r>
              <a:rPr lang="sl-SI" sz="2000" dirty="0" smtClean="0"/>
              <a:t>hidrološke (vodne) </a:t>
            </a:r>
            <a:r>
              <a:rPr lang="sl-SI" sz="2000" dirty="0"/>
              <a:t>razmere</a:t>
            </a:r>
            <a:r>
              <a:rPr lang="sl-SI" sz="2000" dirty="0" smtClean="0"/>
              <a:t>.</a:t>
            </a:r>
          </a:p>
          <a:p>
            <a:pPr marL="342900" indent="-342900">
              <a:buFontTx/>
              <a:buChar char="-"/>
            </a:pPr>
            <a:endParaRPr lang="sl-SI" sz="2000" dirty="0" smtClean="0"/>
          </a:p>
          <a:p>
            <a:r>
              <a:rPr lang="sl-SI" sz="2000" dirty="0" smtClean="0"/>
              <a:t>Kamnine, ki še posebej prispevajo k bogati pestrosti Slovenije so karbonatne kamnine, zaradi katerih imamo kraške </a:t>
            </a:r>
            <a:r>
              <a:rPr lang="sl-SI" sz="2000" dirty="0" smtClean="0">
                <a:solidFill>
                  <a:srgbClr val="FF00FF"/>
                </a:solidFill>
              </a:rPr>
              <a:t>__________</a:t>
            </a:r>
            <a:r>
              <a:rPr lang="sl-SI" sz="2000" dirty="0" smtClean="0"/>
              <a:t> in jezera.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76726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683568" y="4338719"/>
            <a:ext cx="7632848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400" dirty="0"/>
              <a:t>Na biotsko raznolikost </a:t>
            </a:r>
            <a:r>
              <a:rPr lang="sl-SI" sz="2400" dirty="0" smtClean="0"/>
              <a:t>vplivajo tudi:</a:t>
            </a:r>
          </a:p>
          <a:p>
            <a:pPr marL="342900" indent="-342900">
              <a:buFontTx/>
              <a:buChar char="-"/>
            </a:pPr>
            <a:r>
              <a:rPr lang="sl-SI" sz="2400" dirty="0" smtClean="0"/>
              <a:t>odnosi med organizmi različnih vrst ali znotraj iste vrste</a:t>
            </a:r>
          </a:p>
          <a:p>
            <a:pPr marL="342900" indent="-342900">
              <a:buFontTx/>
              <a:buChar char="-"/>
            </a:pPr>
            <a:r>
              <a:rPr lang="sl-SI" sz="2400" dirty="0" smtClean="0"/>
              <a:t>interakcija organizmov z okoljem</a:t>
            </a:r>
          </a:p>
          <a:p>
            <a:pPr marL="342900" indent="-342900">
              <a:buFontTx/>
              <a:buChar char="-"/>
            </a:pPr>
            <a:r>
              <a:rPr lang="sl-SI" sz="2400" dirty="0" smtClean="0"/>
              <a:t>posegi ljudi v okolje</a:t>
            </a:r>
            <a:endParaRPr lang="sl-SI" sz="24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683568" y="1412776"/>
            <a:ext cx="7632848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400" dirty="0"/>
              <a:t>Nekatere naše zavarovane vrste</a:t>
            </a:r>
            <a:r>
              <a:rPr lang="sl-SI" sz="2400" dirty="0" smtClean="0"/>
              <a:t>: </a:t>
            </a:r>
            <a:r>
              <a:rPr lang="sl-SI" sz="2400" dirty="0" smtClean="0"/>
              <a:t>tisa, planika</a:t>
            </a:r>
            <a:r>
              <a:rPr lang="sl-SI" sz="2400" dirty="0"/>
              <a:t>, kamniška murka, kranjska </a:t>
            </a:r>
            <a:r>
              <a:rPr lang="sl-SI" sz="2400" dirty="0" smtClean="0"/>
              <a:t>čebela. </a:t>
            </a:r>
            <a:endParaRPr lang="sl-SI" sz="2400" dirty="0"/>
          </a:p>
        </p:txBody>
      </p:sp>
      <p:pic>
        <p:nvPicPr>
          <p:cNvPr id="1026" name="Picture 2" descr="http://foto.biologija.org/4images/data/media/92/Taxus_baccata-tis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47" y="2613105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tic-1.mojvideo.com/foto63171-4942-129641/planik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76" y="2613105"/>
            <a:ext cx="2141206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1.bp.blogspot.com/_Pb4hun-E8Tw/TDJE_U53xWI/AAAAAAAAB64/anb5Va6r3Z8/s1600/Kamniska+murk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798" y="2613105"/>
            <a:ext cx="1293410" cy="172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thumb/0/0c/Carnica_bee_on_solidago.jpg/220px-Carnica_bee_on_solidago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524" y="2588607"/>
            <a:ext cx="1992990" cy="172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683568" y="315525"/>
            <a:ext cx="7632848" cy="8617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l-SI" sz="2500" dirty="0">
                <a:solidFill>
                  <a:srgbClr val="FF0000"/>
                </a:solidFill>
              </a:rPr>
              <a:t>Rdeči seznami ogroženih vrst </a:t>
            </a:r>
            <a:r>
              <a:rPr lang="sl-SI" sz="2500" dirty="0"/>
              <a:t>so uradni dokumenti s seznami organizmov, ki so ogroženi. </a:t>
            </a:r>
          </a:p>
        </p:txBody>
      </p:sp>
    </p:spTree>
    <p:extLst>
      <p:ext uri="{BB962C8B-B14F-4D97-AF65-F5344CB8AC3E}">
        <p14:creationId xmlns:p14="http://schemas.microsoft.com/office/powerpoint/2010/main" val="139923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697322" y="600622"/>
            <a:ext cx="734481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l-SI" sz="2400" dirty="0" smtClean="0">
                <a:solidFill>
                  <a:schemeClr val="tx1"/>
                </a:solidFill>
              </a:rPr>
              <a:t>Kako prikazani posegi vplivajo na biotsko raznolikost?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93" y="1399753"/>
            <a:ext cx="3456384" cy="191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www.corvallisadvocate.com/wp-content/uploads/2013/01/Landfill-For-Interio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89" y="3650753"/>
            <a:ext cx="2539933" cy="169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nograd-gm.si/slike/hidroseparacija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24731"/>
            <a:ext cx="2664296" cy="188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4412486" y="3713489"/>
            <a:ext cx="362965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400" dirty="0" smtClean="0"/>
              <a:t>Ekosisteme moramo ohranjati, ker nam dajejo vodo, zrak, hrano…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830873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307</Words>
  <Application>Microsoft Office PowerPoint</Application>
  <PresentationFormat>Diaprojekcija na zaslonu (4:3)</PresentationFormat>
  <Paragraphs>39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Natasa</dc:creator>
  <cp:lastModifiedBy>Uporabnik</cp:lastModifiedBy>
  <cp:revision>45</cp:revision>
  <dcterms:created xsi:type="dcterms:W3CDTF">2013-02-08T06:59:52Z</dcterms:created>
  <dcterms:modified xsi:type="dcterms:W3CDTF">2020-03-27T10:50:54Z</dcterms:modified>
</cp:coreProperties>
</file>