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66" r:id="rId2"/>
    <p:sldId id="267" r:id="rId3"/>
    <p:sldId id="26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144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460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618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010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4217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4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79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928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468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453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028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3084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nteraktivne-vaje.si/dke/dke_gradiva/finance_novo/finance_novo_hot/finance_1.htm" TargetMode="External"/><Relationship Id="rId2" Type="http://schemas.openxmlformats.org/officeDocument/2006/relationships/hyperlink" Target="https://interaktivne-vaje.si/dke/dke_gradiva/finance_novo/index.html" TargetMode="Externa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www.thatquiz.org/sl/practicetest?1x84d3qwrvm5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bernardamarinic@hotmail.com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1. </a:t>
            </a:r>
            <a:r>
              <a:rPr lang="sl-SI" smtClean="0"/>
              <a:t>URA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28605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308" y="85726"/>
            <a:ext cx="11430000" cy="5086350"/>
          </a:xfrm>
          <a:prstGeom prst="rect">
            <a:avLst/>
          </a:prstGeom>
        </p:spPr>
      </p:pic>
      <p:sp>
        <p:nvSpPr>
          <p:cNvPr id="3" name="PoljeZBesedilom 2"/>
          <p:cNvSpPr txBox="1"/>
          <p:nvPr/>
        </p:nvSpPr>
        <p:spPr>
          <a:xfrm>
            <a:off x="256308" y="5107133"/>
            <a:ext cx="114611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 smtClean="0"/>
              <a:t>Zgornji graf predstavlja odhodke države za leto 2018. </a:t>
            </a:r>
            <a:r>
              <a:rPr lang="sl-SI" sz="2000" b="1" dirty="0" smtClean="0">
                <a:solidFill>
                  <a:srgbClr val="00B050"/>
                </a:solidFill>
              </a:rPr>
              <a:t>Z njegovo pomočjo reši nalogi v zvezek. Lahko si </a:t>
            </a:r>
            <a:r>
              <a:rPr lang="sl-SI" sz="2000" b="1" smtClean="0">
                <a:solidFill>
                  <a:srgbClr val="00B050"/>
                </a:solidFill>
              </a:rPr>
              <a:t>pomagaš tudi s </a:t>
            </a:r>
            <a:r>
              <a:rPr lang="sl-SI" sz="2000" b="1" dirty="0" smtClean="0">
                <a:solidFill>
                  <a:srgbClr val="00B050"/>
                </a:solidFill>
              </a:rPr>
              <a:t>prejšnjo stranjo. </a:t>
            </a:r>
          </a:p>
          <a:p>
            <a:pPr marL="342900" indent="-342900">
              <a:buAutoNum type="alphaLcParenR"/>
            </a:pPr>
            <a:r>
              <a:rPr lang="sl-SI" sz="2000" b="1" dirty="0" smtClean="0"/>
              <a:t>Za kaj država nameni največ denarja?</a:t>
            </a:r>
          </a:p>
          <a:p>
            <a:pPr marL="342900" indent="-342900">
              <a:buAutoNum type="alphaLcParenR"/>
            </a:pPr>
            <a:r>
              <a:rPr lang="sl-SI" sz="2000" b="1" dirty="0" smtClean="0"/>
              <a:t>Za katero področje bi po tvojem mnenju država lahko namenila več denarja? Svoj odgovor utemelji.</a:t>
            </a:r>
            <a:endParaRPr lang="sl-SI" sz="2000" b="1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256308" y="85726"/>
            <a:ext cx="11430000" cy="371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VIR: https</a:t>
            </a:r>
            <a:r>
              <a:rPr lang="sl-SI" dirty="0"/>
              <a:t>://twitter.com/vladars/status/931161996501880833?lang=el</a:t>
            </a:r>
          </a:p>
        </p:txBody>
      </p:sp>
      <p:sp>
        <p:nvSpPr>
          <p:cNvPr id="5" name="PoljeZBesedilom 4"/>
          <p:cNvSpPr txBox="1"/>
          <p:nvPr/>
        </p:nvSpPr>
        <p:spPr>
          <a:xfrm>
            <a:off x="256308" y="6296890"/>
            <a:ext cx="11866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VIR: M. Avbelj … et </a:t>
            </a:r>
            <a:r>
              <a:rPr lang="sl-SI" dirty="0" err="1" smtClean="0"/>
              <a:t>al</a:t>
            </a:r>
            <a:r>
              <a:rPr lang="sl-SI" dirty="0" smtClean="0"/>
              <a:t>., Jaz, midva, mi 8, Samostojni delovni zvezek za domovinsko in državljansko kulturo in etiko v 8. razredu osnovne šole, Rokus </a:t>
            </a:r>
            <a:r>
              <a:rPr lang="sl-SI" dirty="0" err="1" smtClean="0"/>
              <a:t>Klett</a:t>
            </a:r>
            <a:r>
              <a:rPr lang="sl-SI" dirty="0" smtClean="0"/>
              <a:t>, Ljubljana 2019, str. 57.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81046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VAJE ZA UTRJEVANJE NAJDEŠ:</a:t>
            </a:r>
          </a:p>
          <a:p>
            <a:r>
              <a:rPr lang="sl-SI" dirty="0">
                <a:hlinkClick r:id="rId2"/>
              </a:rPr>
              <a:t>https://</a:t>
            </a:r>
            <a:r>
              <a:rPr lang="sl-SI" dirty="0" smtClean="0">
                <a:hlinkClick r:id="rId2"/>
              </a:rPr>
              <a:t>interaktivne-vaje.si/dke/dke_gradiva/finance_novo/index.html</a:t>
            </a:r>
            <a:endParaRPr lang="sl-SI" dirty="0" smtClean="0"/>
          </a:p>
          <a:p>
            <a:endParaRPr lang="sl-SI" dirty="0"/>
          </a:p>
          <a:p>
            <a:r>
              <a:rPr lang="sl-SI" dirty="0">
                <a:hlinkClick r:id="rId3"/>
              </a:rPr>
              <a:t>https://</a:t>
            </a:r>
            <a:r>
              <a:rPr lang="sl-SI" dirty="0" smtClean="0">
                <a:hlinkClick r:id="rId3"/>
              </a:rPr>
              <a:t>interaktivne-vaje.si/dke/dke_gradiva/finance_novo/finance_novo_hot/finance_1.htm</a:t>
            </a:r>
            <a:endParaRPr lang="sl-SI" dirty="0" smtClean="0"/>
          </a:p>
          <a:p>
            <a:endParaRPr lang="sl-SI" dirty="0"/>
          </a:p>
          <a:p>
            <a:r>
              <a:rPr lang="sl-SI" dirty="0">
                <a:hlinkClick r:id="rId4"/>
              </a:rPr>
              <a:t>https://</a:t>
            </a:r>
            <a:r>
              <a:rPr lang="sl-SI" dirty="0" smtClean="0">
                <a:hlinkClick r:id="rId4"/>
              </a:rPr>
              <a:t>www.thatquiz.org/sl/practicetest?1x84d3qwrvm5</a:t>
            </a:r>
            <a:endParaRPr lang="sl-SI" dirty="0" smtClean="0"/>
          </a:p>
          <a:p>
            <a:endParaRPr lang="sl-SI" dirty="0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47924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vsebine 2"/>
          <p:cNvSpPr>
            <a:spLocks noGrp="1"/>
          </p:cNvSpPr>
          <p:nvPr>
            <p:ph idx="1"/>
          </p:nvPr>
        </p:nvSpPr>
        <p:spPr>
          <a:xfrm>
            <a:off x="4333008" y="594359"/>
            <a:ext cx="7626927" cy="61181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l-SI" sz="2800" dirty="0" smtClean="0"/>
              <a:t>Ta teden boš čisto sam obravnaval/-a novo snov z naslovom </a:t>
            </a:r>
            <a:r>
              <a:rPr lang="sl-SI" sz="2800" b="1" dirty="0" smtClean="0"/>
              <a:t>Plačevanje davkov in dajatev (1. ura)</a:t>
            </a:r>
            <a:r>
              <a:rPr lang="sl-SI" sz="2800" dirty="0" smtClean="0"/>
              <a:t>. Delal/-a boš v zvezek s pomočjo PowerPointa, ki sem ga pripravila. </a:t>
            </a:r>
          </a:p>
          <a:p>
            <a:pPr marL="0" indent="0">
              <a:buNone/>
            </a:pPr>
            <a:r>
              <a:rPr lang="sl-SI" sz="2800" dirty="0" smtClean="0"/>
              <a:t>Na vsaki strani PowerPointa imaš z </a:t>
            </a:r>
            <a:r>
              <a:rPr lang="sl-SI" sz="2800" b="1" dirty="0" smtClean="0">
                <a:solidFill>
                  <a:srgbClr val="00B050"/>
                </a:solidFill>
              </a:rPr>
              <a:t>zeleno označeno</a:t>
            </a:r>
            <a:r>
              <a:rPr lang="sl-SI" sz="2800" dirty="0" smtClean="0"/>
              <a:t>, ali moraš stran prepisati/prebrati/izdelati miselni vzorec …   </a:t>
            </a:r>
          </a:p>
          <a:p>
            <a:pPr marL="0" indent="0">
              <a:buNone/>
            </a:pPr>
            <a:r>
              <a:rPr lang="sl-SI" sz="2800" dirty="0" smtClean="0"/>
              <a:t>Naslednji teden bomo delali preko spletne učilnice, kot ste pri nekaterih predmetih že navajeni.</a:t>
            </a:r>
          </a:p>
          <a:p>
            <a:pPr marL="0" indent="0">
              <a:buNone/>
            </a:pPr>
            <a:r>
              <a:rPr lang="sl-SI" sz="2800" dirty="0" smtClean="0"/>
              <a:t>Če imaš kakršno koli vprašanje, je tukaj moj mail: </a:t>
            </a:r>
            <a:r>
              <a:rPr lang="sl-SI" sz="2800" dirty="0" smtClean="0">
                <a:hlinkClick r:id="rId2"/>
              </a:rPr>
              <a:t>bernardamarinic@hotmail.com</a:t>
            </a:r>
            <a:r>
              <a:rPr lang="sl-SI" sz="2800" dirty="0" smtClean="0"/>
              <a:t>    </a:t>
            </a:r>
          </a:p>
          <a:p>
            <a:pPr marL="0" indent="0">
              <a:buNone/>
            </a:pPr>
            <a:r>
              <a:rPr lang="sl-SI" sz="2800" dirty="0" smtClean="0"/>
              <a:t>Pazi nase in ostani zdrav!                                                                                                      </a:t>
            </a:r>
            <a:r>
              <a:rPr lang="sl-SI" sz="2800" dirty="0"/>
              <a:t> </a:t>
            </a:r>
            <a:r>
              <a:rPr lang="sl-SI" sz="2800" dirty="0" smtClean="0"/>
              <a:t>            </a:t>
            </a:r>
          </a:p>
          <a:p>
            <a:pPr marL="0" indent="0">
              <a:buNone/>
            </a:pPr>
            <a:r>
              <a:rPr lang="sl-SI" sz="2800" dirty="0" smtClean="0"/>
              <a:t>Učiteljica Bernarda                                           </a:t>
            </a:r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182654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sz="6000" b="1" dirty="0" smtClean="0"/>
              <a:t>PLAČEVANJE DAVKOV IN DAJATEV</a:t>
            </a:r>
            <a:endParaRPr lang="sl-SI" sz="6000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8022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VEŠ KAJ JE </a:t>
            </a:r>
            <a:r>
              <a:rPr lang="sl-SI" b="1" dirty="0" smtClean="0">
                <a:solidFill>
                  <a:schemeClr val="accent2"/>
                </a:solidFill>
              </a:rPr>
              <a:t>PRORAČUN</a:t>
            </a:r>
            <a:r>
              <a:rPr lang="sl-SI" dirty="0" smtClean="0"/>
              <a:t>?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0305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49234" y="1980322"/>
            <a:ext cx="10058400" cy="3838587"/>
          </a:xfrm>
        </p:spPr>
        <p:txBody>
          <a:bodyPr>
            <a:normAutofit/>
          </a:bodyPr>
          <a:lstStyle/>
          <a:p>
            <a:r>
              <a:rPr lang="sl-SI" dirty="0" smtClean="0"/>
              <a:t>Tudi ti s svojim denarjem izdelaš nek </a:t>
            </a:r>
            <a:r>
              <a:rPr lang="sl-SI" b="1" dirty="0" smtClean="0">
                <a:solidFill>
                  <a:schemeClr val="accent2"/>
                </a:solidFill>
              </a:rPr>
              <a:t>NAČRT</a:t>
            </a:r>
            <a:r>
              <a:rPr lang="sl-SI" dirty="0" smtClean="0"/>
              <a:t>. Veš da boš tedensko/mesečno dobil </a:t>
            </a:r>
            <a:r>
              <a:rPr lang="sl-SI" dirty="0" smtClean="0">
                <a:solidFill>
                  <a:schemeClr val="tx1"/>
                </a:solidFill>
              </a:rPr>
              <a:t>ŽEPNINO</a:t>
            </a:r>
            <a:r>
              <a:rPr lang="sl-SI" dirty="0" smtClean="0"/>
              <a:t> (to je tvoj </a:t>
            </a:r>
            <a:r>
              <a:rPr lang="sl-SI" b="1" dirty="0" smtClean="0">
                <a:solidFill>
                  <a:schemeClr val="accent2"/>
                </a:solidFill>
              </a:rPr>
              <a:t>PRIHODEK</a:t>
            </a:r>
            <a:r>
              <a:rPr lang="sl-SI" dirty="0" smtClean="0"/>
              <a:t>), ki jo boš porabil za kino, oblačila, igrice (to so tvoji </a:t>
            </a:r>
            <a:r>
              <a:rPr lang="sl-SI" b="1" dirty="0" smtClean="0">
                <a:solidFill>
                  <a:schemeClr val="accent2"/>
                </a:solidFill>
              </a:rPr>
              <a:t>ODHODKI</a:t>
            </a:r>
            <a:r>
              <a:rPr lang="sl-SI" dirty="0" smtClean="0"/>
              <a:t>). Tudi država deluje na podoben način.  </a:t>
            </a:r>
            <a:endParaRPr lang="sl-SI" dirty="0"/>
          </a:p>
        </p:txBody>
      </p:sp>
      <p:sp>
        <p:nvSpPr>
          <p:cNvPr id="3" name="Naslov 1"/>
          <p:cNvSpPr txBox="1">
            <a:spLocks/>
          </p:cNvSpPr>
          <p:nvPr/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dirty="0" smtClean="0">
                <a:solidFill>
                  <a:srgbClr val="00B050"/>
                </a:solidFill>
              </a:rPr>
              <a:t>Preberi.</a:t>
            </a:r>
            <a:endParaRPr lang="sl-SI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65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TOREJ, KAJ JE </a:t>
            </a:r>
            <a:r>
              <a:rPr lang="sl-SI" b="1" dirty="0" smtClean="0">
                <a:solidFill>
                  <a:schemeClr val="accent2"/>
                </a:solidFill>
              </a:rPr>
              <a:t>PRORAČUN</a:t>
            </a:r>
            <a:r>
              <a:rPr lang="sl-SI" dirty="0" smtClean="0"/>
              <a:t>? (</a:t>
            </a:r>
            <a:r>
              <a:rPr lang="sl-SI" dirty="0" smtClean="0">
                <a:solidFill>
                  <a:srgbClr val="00B050"/>
                </a:solidFill>
              </a:rPr>
              <a:t>PREPIŠI V ZVEZEK</a:t>
            </a:r>
            <a:r>
              <a:rPr lang="sl-SI" dirty="0" smtClean="0"/>
              <a:t>.)</a:t>
            </a:r>
            <a:endParaRPr lang="sl-SI" dirty="0"/>
          </a:p>
        </p:txBody>
      </p:sp>
      <p:sp>
        <p:nvSpPr>
          <p:cNvPr id="3" name="Naslov 1"/>
          <p:cNvSpPr txBox="1">
            <a:spLocks/>
          </p:cNvSpPr>
          <p:nvPr/>
        </p:nvSpPr>
        <p:spPr>
          <a:xfrm>
            <a:off x="197427" y="1980322"/>
            <a:ext cx="11824855" cy="383858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sl-SI" sz="4400" dirty="0" smtClean="0"/>
          </a:p>
          <a:p>
            <a:r>
              <a:rPr lang="sl-SI" sz="4400" dirty="0" smtClean="0"/>
              <a:t>Za vzdrževanje in delovanje javnih služb, organizacij, ki so skupnega pomena, vsaka država potrebuje denar. Za pregled nad državnim denarjem se pripravi </a:t>
            </a:r>
            <a:r>
              <a:rPr lang="sl-SI" sz="4400" b="1" dirty="0" smtClean="0">
                <a:solidFill>
                  <a:schemeClr val="accent2"/>
                </a:solidFill>
              </a:rPr>
              <a:t>PRORAČUN – nekakšen finančni načrt države. V proračunu so predvideni vsi prihodki ter odhodki države za eno leto. </a:t>
            </a:r>
            <a:r>
              <a:rPr lang="sl-SI" sz="4400" dirty="0" smtClean="0"/>
              <a:t>Proračun pripravi </a:t>
            </a:r>
            <a:r>
              <a:rPr lang="sl-SI" sz="4400" b="1" dirty="0" smtClean="0"/>
              <a:t>VLADA</a:t>
            </a:r>
            <a:r>
              <a:rPr lang="sl-SI" sz="4400" dirty="0" smtClean="0"/>
              <a:t>, sprejme pa ga </a:t>
            </a:r>
            <a:r>
              <a:rPr lang="sl-SI" sz="4400" b="1" dirty="0" smtClean="0"/>
              <a:t>DRŽAVNI ZBOR</a:t>
            </a:r>
            <a:r>
              <a:rPr lang="sl-SI" sz="4400" dirty="0" smtClean="0"/>
              <a:t>. </a:t>
            </a:r>
          </a:p>
          <a:p>
            <a:endParaRPr lang="sl-SI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197427" y="5766954"/>
            <a:ext cx="11866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VIR: M. Avbelj … et </a:t>
            </a:r>
            <a:r>
              <a:rPr lang="sl-SI" dirty="0" err="1" smtClean="0"/>
              <a:t>al</a:t>
            </a:r>
            <a:r>
              <a:rPr lang="sl-SI" dirty="0" smtClean="0"/>
              <a:t>., Jaz, midva, mi 8, Samostojni delovni zvezek za domovinsko in državljansko kulturo in etiko v 8. razredu osnovne šole, Rokus </a:t>
            </a:r>
            <a:r>
              <a:rPr lang="sl-SI" dirty="0" err="1" smtClean="0"/>
              <a:t>Klett</a:t>
            </a:r>
            <a:r>
              <a:rPr lang="sl-SI" dirty="0" smtClean="0"/>
              <a:t>, Ljubljana 2019, str. 56.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0532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Država denar pridobi (</a:t>
            </a:r>
            <a:r>
              <a:rPr lang="sl-SI" b="1" dirty="0" smtClean="0">
                <a:solidFill>
                  <a:schemeClr val="accent2"/>
                </a:solidFill>
              </a:rPr>
              <a:t>PRIHODKI</a:t>
            </a:r>
            <a:r>
              <a:rPr lang="sl-SI" dirty="0" smtClean="0"/>
              <a:t>) na različne načine: (</a:t>
            </a:r>
            <a:r>
              <a:rPr lang="sl-SI" dirty="0" smtClean="0">
                <a:solidFill>
                  <a:srgbClr val="00B050"/>
                </a:solidFill>
              </a:rPr>
              <a:t>PREBERI.</a:t>
            </a:r>
            <a:r>
              <a:rPr lang="sl-SI" dirty="0" smtClean="0"/>
              <a:t>)</a:t>
            </a:r>
            <a:endParaRPr lang="sl-SI" dirty="0"/>
          </a:p>
        </p:txBody>
      </p:sp>
      <p:sp>
        <p:nvSpPr>
          <p:cNvPr id="3" name="Naslov 1"/>
          <p:cNvSpPr txBox="1">
            <a:spLocks/>
          </p:cNvSpPr>
          <p:nvPr/>
        </p:nvSpPr>
        <p:spPr>
          <a:xfrm>
            <a:off x="197427" y="1980322"/>
            <a:ext cx="11824855" cy="383858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sl-SI" sz="4400" dirty="0" smtClean="0"/>
          </a:p>
          <a:p>
            <a:pPr marL="914400" indent="-914400">
              <a:buAutoNum type="arabicPeriod"/>
            </a:pPr>
            <a:r>
              <a:rPr lang="sl-SI" sz="4000" dirty="0" smtClean="0"/>
              <a:t>Največji prihodek države so </a:t>
            </a:r>
            <a:r>
              <a:rPr lang="sl-SI" sz="4000" b="1" dirty="0" smtClean="0">
                <a:solidFill>
                  <a:schemeClr val="accent2"/>
                </a:solidFill>
              </a:rPr>
              <a:t>DAVKI</a:t>
            </a:r>
            <a:r>
              <a:rPr lang="sl-SI" sz="4000" dirty="0" smtClean="0"/>
              <a:t>, ki jih pridobi od posameznikov in podjetij.</a:t>
            </a:r>
          </a:p>
          <a:p>
            <a:pPr marL="914400" indent="-914400">
              <a:buAutoNum type="arabicPeriod"/>
            </a:pPr>
            <a:r>
              <a:rPr lang="sl-SI" sz="4000" dirty="0" smtClean="0"/>
              <a:t>Drugi največji vir prihodkov so </a:t>
            </a:r>
            <a:r>
              <a:rPr lang="sl-SI" sz="4000" b="1" dirty="0" smtClean="0">
                <a:solidFill>
                  <a:schemeClr val="accent2"/>
                </a:solidFill>
              </a:rPr>
              <a:t>PRISPEVKI</a:t>
            </a:r>
            <a:r>
              <a:rPr lang="sl-SI" sz="4000" dirty="0" smtClean="0"/>
              <a:t>, ki jih plačujejo delodajalci in delojemalci.</a:t>
            </a:r>
          </a:p>
          <a:p>
            <a:pPr marL="914400" indent="-914400">
              <a:buAutoNum type="arabicPeriod"/>
            </a:pPr>
            <a:r>
              <a:rPr lang="sl-SI" sz="4000" b="1" dirty="0" smtClean="0">
                <a:solidFill>
                  <a:schemeClr val="accent2"/>
                </a:solidFill>
              </a:rPr>
              <a:t>TROŠARINA</a:t>
            </a:r>
            <a:r>
              <a:rPr lang="sl-SI" sz="4000" dirty="0" smtClean="0"/>
              <a:t> je poseben prispevek, ki se plačuje od prodaje goriva, kurilnega olja, alkohola, tobaka.</a:t>
            </a:r>
          </a:p>
          <a:p>
            <a:pPr marL="914400" indent="-914400">
              <a:buAutoNum type="arabicPeriod"/>
            </a:pPr>
            <a:r>
              <a:rPr lang="sl-SI" sz="4000" b="1" dirty="0" smtClean="0">
                <a:solidFill>
                  <a:schemeClr val="accent2"/>
                </a:solidFill>
              </a:rPr>
              <a:t>DIVIDENDE</a:t>
            </a:r>
            <a:r>
              <a:rPr lang="sl-SI" sz="4000" dirty="0" smtClean="0"/>
              <a:t> od podjetij, kjer je država (so)lastnica.</a:t>
            </a:r>
          </a:p>
          <a:p>
            <a:pPr marL="914400" indent="-914400">
              <a:buAutoNum type="arabicPeriod"/>
            </a:pPr>
            <a:r>
              <a:rPr lang="sl-SI" sz="4000" b="1" dirty="0" smtClean="0">
                <a:solidFill>
                  <a:schemeClr val="accent2"/>
                </a:solidFill>
              </a:rPr>
              <a:t>Različni obvezni prispevki</a:t>
            </a:r>
            <a:r>
              <a:rPr lang="sl-SI" sz="4000" dirty="0" smtClean="0"/>
              <a:t>, npr. za ceste ob registraciji avtomobila, donacije, carine ipd. </a:t>
            </a:r>
          </a:p>
          <a:p>
            <a:endParaRPr lang="sl-SI" sz="4000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197427" y="5766954"/>
            <a:ext cx="11866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VIR: M. Avbelj … et </a:t>
            </a:r>
            <a:r>
              <a:rPr lang="sl-SI" dirty="0" err="1" smtClean="0"/>
              <a:t>al</a:t>
            </a:r>
            <a:r>
              <a:rPr lang="sl-SI" dirty="0" smtClean="0"/>
              <a:t>., Jaz, midva, mi 8, Samostojni delovni zvezek za domovinsko in državljansko kulturo in etiko v 8. razredu osnovne šole, Rokus </a:t>
            </a:r>
            <a:r>
              <a:rPr lang="sl-SI" dirty="0" err="1" smtClean="0"/>
              <a:t>Klett</a:t>
            </a:r>
            <a:r>
              <a:rPr lang="sl-SI" dirty="0" smtClean="0"/>
              <a:t>, Ljubljana 2019, str. 56.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3831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smtClean="0">
                <a:solidFill>
                  <a:srgbClr val="00B050"/>
                </a:solidFill>
              </a:rPr>
              <a:t>IZDELAJ MISELNI VZOREC V ZVEZEK</a:t>
            </a:r>
            <a:r>
              <a:rPr lang="sl-SI" dirty="0" smtClean="0"/>
              <a:t>. Pomagaj si s prejšnjo stranjo.</a:t>
            </a:r>
            <a:endParaRPr lang="sl-SI" dirty="0"/>
          </a:p>
        </p:txBody>
      </p:sp>
      <p:sp>
        <p:nvSpPr>
          <p:cNvPr id="3" name="Elipsa 2"/>
          <p:cNvSpPr/>
          <p:nvPr/>
        </p:nvSpPr>
        <p:spPr>
          <a:xfrm>
            <a:off x="3990109" y="2815936"/>
            <a:ext cx="3855028" cy="2140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400" b="1" dirty="0" smtClean="0">
                <a:solidFill>
                  <a:schemeClr val="tx1"/>
                </a:solidFill>
              </a:rPr>
              <a:t>Kako država pridobi sredstva za svoje delovanje?</a:t>
            </a:r>
            <a:endParaRPr lang="sl-SI" sz="2400" b="1" dirty="0">
              <a:solidFill>
                <a:schemeClr val="tx1"/>
              </a:solidFill>
            </a:endParaRPr>
          </a:p>
        </p:txBody>
      </p:sp>
      <p:cxnSp>
        <p:nvCxnSpPr>
          <p:cNvPr id="5" name="Raven puščični povezovalnik 4"/>
          <p:cNvCxnSpPr>
            <a:stCxn id="3" idx="1"/>
          </p:cNvCxnSpPr>
          <p:nvPr/>
        </p:nvCxnSpPr>
        <p:spPr>
          <a:xfrm flipH="1" flipV="1">
            <a:off x="3958936" y="2524991"/>
            <a:ext cx="595729" cy="6044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Raven puščični povezovalnik 5"/>
          <p:cNvCxnSpPr/>
          <p:nvPr/>
        </p:nvCxnSpPr>
        <p:spPr>
          <a:xfrm flipV="1">
            <a:off x="7294403" y="2597727"/>
            <a:ext cx="758552" cy="53168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Raven puščični povezovalnik 7"/>
          <p:cNvCxnSpPr/>
          <p:nvPr/>
        </p:nvCxnSpPr>
        <p:spPr>
          <a:xfrm flipH="1">
            <a:off x="3782292" y="4561609"/>
            <a:ext cx="623453" cy="6130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Raven puščični povezovalnik 12"/>
          <p:cNvCxnSpPr/>
          <p:nvPr/>
        </p:nvCxnSpPr>
        <p:spPr>
          <a:xfrm>
            <a:off x="7673679" y="4312227"/>
            <a:ext cx="909212" cy="55591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Raven puščični povezovalnik 15"/>
          <p:cNvCxnSpPr/>
          <p:nvPr/>
        </p:nvCxnSpPr>
        <p:spPr>
          <a:xfrm>
            <a:off x="6126481" y="4956464"/>
            <a:ext cx="76892" cy="8208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PoljeZBesedilom 18"/>
          <p:cNvSpPr txBox="1"/>
          <p:nvPr/>
        </p:nvSpPr>
        <p:spPr>
          <a:xfrm>
            <a:off x="193271" y="6300341"/>
            <a:ext cx="11866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M. Avbelj … et </a:t>
            </a:r>
            <a:r>
              <a:rPr lang="sl-SI" dirty="0" err="1" smtClean="0"/>
              <a:t>al</a:t>
            </a:r>
            <a:r>
              <a:rPr lang="sl-SI" dirty="0" smtClean="0"/>
              <a:t>., Jaz, midva, mi 8, Samostojni delovni zvezek za domovinsko in državljansko kulturo in etiko v 8. razredu osnovne šole, Rokus </a:t>
            </a:r>
            <a:r>
              <a:rPr lang="sl-SI" dirty="0" err="1" smtClean="0"/>
              <a:t>Klett</a:t>
            </a:r>
            <a:r>
              <a:rPr lang="sl-SI" dirty="0" smtClean="0"/>
              <a:t>, Ljubljana 2019, str. 56.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638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Kako država porabi denar (</a:t>
            </a:r>
            <a:r>
              <a:rPr lang="sl-SI" b="1" dirty="0" smtClean="0">
                <a:solidFill>
                  <a:schemeClr val="accent2"/>
                </a:solidFill>
              </a:rPr>
              <a:t>ODHODKI</a:t>
            </a:r>
            <a:r>
              <a:rPr lang="sl-SI" dirty="0" smtClean="0"/>
              <a:t>): (</a:t>
            </a:r>
            <a:r>
              <a:rPr lang="sl-SI" dirty="0" smtClean="0">
                <a:solidFill>
                  <a:srgbClr val="00B050"/>
                </a:solidFill>
              </a:rPr>
              <a:t>PREBERI</a:t>
            </a:r>
            <a:r>
              <a:rPr lang="sl-SI" dirty="0" smtClean="0"/>
              <a:t>.)</a:t>
            </a:r>
            <a:endParaRPr lang="sl-SI" dirty="0"/>
          </a:p>
        </p:txBody>
      </p:sp>
      <p:sp>
        <p:nvSpPr>
          <p:cNvPr id="3" name="Naslov 1"/>
          <p:cNvSpPr txBox="1">
            <a:spLocks/>
          </p:cNvSpPr>
          <p:nvPr/>
        </p:nvSpPr>
        <p:spPr>
          <a:xfrm>
            <a:off x="197427" y="1980322"/>
            <a:ext cx="11824855" cy="383858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sl-SI" sz="4400" dirty="0" smtClean="0"/>
          </a:p>
          <a:p>
            <a:pPr marL="914400" indent="-914400">
              <a:buAutoNum type="arabicPeriod"/>
            </a:pPr>
            <a:r>
              <a:rPr lang="sl-SI" sz="4000" dirty="0" smtClean="0"/>
              <a:t>Največji del predstavljajo plačila </a:t>
            </a:r>
            <a:r>
              <a:rPr lang="sl-SI" sz="4000" b="1" dirty="0" smtClean="0">
                <a:solidFill>
                  <a:schemeClr val="accent2"/>
                </a:solidFill>
              </a:rPr>
              <a:t>OBRESTI</a:t>
            </a:r>
            <a:r>
              <a:rPr lang="sl-SI" sz="4000" dirty="0"/>
              <a:t> </a:t>
            </a:r>
            <a:r>
              <a:rPr lang="sl-SI" sz="4000" dirty="0" smtClean="0"/>
              <a:t>in plačila v EU, stroški za pokojnine ter zagotavljanje brezplačnih zdravstvenih in izobraževalnih storitev.</a:t>
            </a:r>
          </a:p>
          <a:p>
            <a:pPr marL="914400" indent="-914400">
              <a:buAutoNum type="arabicPeriod"/>
            </a:pPr>
            <a:r>
              <a:rPr lang="sl-SI" sz="4000" b="1" dirty="0" smtClean="0">
                <a:solidFill>
                  <a:schemeClr val="accent2"/>
                </a:solidFill>
              </a:rPr>
              <a:t>Izdatki javne uprave</a:t>
            </a:r>
            <a:r>
              <a:rPr lang="sl-SI" sz="4000" dirty="0" smtClean="0"/>
              <a:t>, npr. za organizacijo države in občin, skupne javne službe, stroški delovanja javnih zavodov (šol, zdravstvenih domov …).</a:t>
            </a:r>
          </a:p>
          <a:p>
            <a:pPr marL="914400" indent="-914400">
              <a:buAutoNum type="arabicPeriod"/>
            </a:pPr>
            <a:r>
              <a:rPr lang="sl-SI" sz="4000" dirty="0" smtClean="0"/>
              <a:t>V javnosti najbolj opazne pa so npr. </a:t>
            </a:r>
            <a:r>
              <a:rPr lang="sl-SI" sz="4000" b="1" dirty="0" smtClean="0">
                <a:solidFill>
                  <a:schemeClr val="accent2"/>
                </a:solidFill>
              </a:rPr>
              <a:t>gradnje</a:t>
            </a:r>
            <a:r>
              <a:rPr lang="sl-SI" sz="4000" dirty="0" smtClean="0"/>
              <a:t> cest, železnic, letališč, pristanišč ter gradnja in </a:t>
            </a:r>
            <a:r>
              <a:rPr lang="sl-SI" sz="4000" b="1" dirty="0" smtClean="0">
                <a:solidFill>
                  <a:schemeClr val="accent2"/>
                </a:solidFill>
              </a:rPr>
              <a:t>vzdrževanje</a:t>
            </a:r>
            <a:r>
              <a:rPr lang="sl-SI" sz="4000" dirty="0" smtClean="0"/>
              <a:t> različnih javnih stavb, ki jih uporabljajo vsi državljani.</a:t>
            </a:r>
          </a:p>
          <a:p>
            <a:endParaRPr lang="sl-SI" sz="4000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197427" y="5766954"/>
            <a:ext cx="11866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VIR: M. Avbelj … et </a:t>
            </a:r>
            <a:r>
              <a:rPr lang="sl-SI" dirty="0" err="1" smtClean="0"/>
              <a:t>al</a:t>
            </a:r>
            <a:r>
              <a:rPr lang="sl-SI" dirty="0" smtClean="0"/>
              <a:t>., Jaz, midva, mi 8, Samostojni delovni zvezek za domovinsko in državljansko kulturo in etiko v 8. razredu osnovne šole, Rokus </a:t>
            </a:r>
            <a:r>
              <a:rPr lang="sl-SI" dirty="0" err="1" smtClean="0"/>
              <a:t>Klett</a:t>
            </a:r>
            <a:r>
              <a:rPr lang="sl-SI" dirty="0" smtClean="0"/>
              <a:t>, Ljubljana 2019, str. 57.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2099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81</TotalTime>
  <Words>688</Words>
  <Application>Microsoft Office PowerPoint</Application>
  <PresentationFormat>Širokozaslonsko</PresentationFormat>
  <Paragraphs>43</Paragraphs>
  <Slides>11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11</vt:i4>
      </vt:variant>
    </vt:vector>
  </HeadingPairs>
  <TitlesOfParts>
    <vt:vector size="14" baseType="lpstr">
      <vt:lpstr>Calibri</vt:lpstr>
      <vt:lpstr>Calibri Light</vt:lpstr>
      <vt:lpstr>Retrospektiva</vt:lpstr>
      <vt:lpstr>1. URA</vt:lpstr>
      <vt:lpstr>PowerPointova predstavitev</vt:lpstr>
      <vt:lpstr>PLAČEVANJE DAVKOV IN DAJATEV</vt:lpstr>
      <vt:lpstr>VEŠ KAJ JE PRORAČUN?</vt:lpstr>
      <vt:lpstr>Tudi ti s svojim denarjem izdelaš nek NAČRT. Veš da boš tedensko/mesečno dobil ŽEPNINO (to je tvoj PRIHODEK), ki jo boš porabil za kino, oblačila, igrice (to so tvoji ODHODKI). Tudi država deluje na podoben način.  </vt:lpstr>
      <vt:lpstr>TOREJ, KAJ JE PRORAČUN? (PREPIŠI V ZVEZEK.)</vt:lpstr>
      <vt:lpstr>Država denar pridobi (PRIHODKI) na različne načine: (PREBERI.)</vt:lpstr>
      <vt:lpstr>IZDELAJ MISELNI VZOREC V ZVEZEK. Pomagaj si s prejšnjo stranjo.</vt:lpstr>
      <vt:lpstr>Kako država porabi denar (ODHODKI): (PREBERI.)</vt:lpstr>
      <vt:lpstr>PowerPointova predstavitev</vt:lpstr>
      <vt:lpstr>PowerPointova predstavitev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PLAČEVANJE DAVKOV IN DAJETEV</dc:title>
  <dc:creator>Bernardka Marinic</dc:creator>
  <cp:lastModifiedBy>Bernardka Marinic</cp:lastModifiedBy>
  <cp:revision>16</cp:revision>
  <dcterms:created xsi:type="dcterms:W3CDTF">2020-03-17T09:13:33Z</dcterms:created>
  <dcterms:modified xsi:type="dcterms:W3CDTF">2020-03-25T11:09:59Z</dcterms:modified>
</cp:coreProperties>
</file>