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8" r:id="rId3"/>
    <p:sldId id="276" r:id="rId4"/>
    <p:sldId id="257" r:id="rId5"/>
    <p:sldId id="264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ktivne-vaje.si/dke/dke_gradiva/dke_slo_eu_svet_novo/dke_slo_eu_svet_hot/slo_eu_svet.htm" TargetMode="External"/><Relationship Id="rId2" Type="http://schemas.openxmlformats.org/officeDocument/2006/relationships/hyperlink" Target="https://interaktivne-vaje.si/dke/dke_gradiva/dke_slo_eu_svet_novo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atquiz.org/sl/practicetest?1z84d3pz1bm7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ernardamarinic@hot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2. URA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35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8" y="176646"/>
            <a:ext cx="10030004" cy="668135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578248" y="4729601"/>
            <a:ext cx="1613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</a:t>
            </a:r>
            <a:endParaRPr lang="sl-SI" dirty="0" smtClean="0"/>
          </a:p>
          <a:p>
            <a:r>
              <a:rPr lang="sl-SI" dirty="0"/>
              <a:t>https://www.iskreni.net/druzba/sporna-prenova-evropskega-parlamenta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0225282" y="176646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Stavba </a:t>
            </a:r>
          </a:p>
          <a:p>
            <a:r>
              <a:rPr lang="sl-SI" b="1" dirty="0" smtClean="0"/>
              <a:t>Evropskega </a:t>
            </a:r>
          </a:p>
          <a:p>
            <a:r>
              <a:rPr lang="sl-SI" b="1" dirty="0" smtClean="0"/>
              <a:t>parlamenta v </a:t>
            </a:r>
          </a:p>
          <a:p>
            <a:r>
              <a:rPr lang="sl-SI" b="1" dirty="0" smtClean="0"/>
              <a:t>Bruslju (Belgija)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186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21227"/>
            <a:ext cx="8915400" cy="729622"/>
          </a:xfrm>
        </p:spPr>
        <p:txBody>
          <a:bodyPr>
            <a:normAutofit fontScale="92500" lnSpcReduction="10000"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Evropska komisija (vlada</a:t>
            </a:r>
            <a:r>
              <a:rPr lang="sl-SI" sz="2400" b="1" dirty="0">
                <a:solidFill>
                  <a:srgbClr val="C00000"/>
                </a:solidFill>
              </a:rPr>
              <a:t>) </a:t>
            </a:r>
            <a:r>
              <a:rPr lang="sl-SI" sz="2400" b="1" dirty="0">
                <a:solidFill>
                  <a:schemeClr val="accent6"/>
                </a:solidFill>
              </a:rPr>
              <a:t>(DOPOLNI S POMOČJO UČBENIKA, str. </a:t>
            </a:r>
            <a:r>
              <a:rPr lang="sl-SI" sz="2400" b="1" dirty="0" smtClean="0">
                <a:solidFill>
                  <a:schemeClr val="accent6"/>
                </a:solidFill>
              </a:rPr>
              <a:t>42, 43.)</a:t>
            </a:r>
            <a:endParaRPr lang="sl-SI" sz="2400" b="1" dirty="0">
              <a:solidFill>
                <a:schemeClr val="accent6"/>
              </a:solidFill>
            </a:endParaRPr>
          </a:p>
          <a:p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2183968" y="975537"/>
            <a:ext cx="10131136" cy="444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chemeClr val="accent1"/>
                </a:solidFill>
              </a:rPr>
              <a:t>VLOGA:</a:t>
            </a:r>
            <a:r>
              <a:rPr lang="sl-SI" sz="2400" b="1" dirty="0"/>
              <a:t>	</a:t>
            </a:r>
            <a:r>
              <a:rPr lang="sl-SI" sz="2400" b="1" dirty="0" smtClean="0"/>
              <a:t>				</a:t>
            </a:r>
            <a:r>
              <a:rPr lang="sl-SI" sz="2400" b="1" dirty="0" smtClean="0">
                <a:solidFill>
                  <a:schemeClr val="accent1"/>
                </a:solidFill>
              </a:rPr>
              <a:t>				 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ČLANI: 	</a:t>
            </a:r>
          </a:p>
          <a:p>
            <a:endParaRPr lang="sl-SI" sz="2400" b="1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270164" y="6388966"/>
            <a:ext cx="1192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VIR: M. Avbelj … et </a:t>
            </a:r>
            <a:r>
              <a:rPr lang="sl-SI" sz="1600" dirty="0" err="1"/>
              <a:t>al</a:t>
            </a:r>
            <a:r>
              <a:rPr lang="sl-SI" sz="1600" dirty="0"/>
              <a:t>., Jaz, midva, mi 8, Samostojni delovni zvezek za domovinsko in državljansko kulturo in etiko v 8. razredu osnovne šole, Rokus </a:t>
            </a:r>
            <a:r>
              <a:rPr lang="sl-SI" sz="1600" dirty="0" err="1"/>
              <a:t>Klett</a:t>
            </a:r>
            <a:r>
              <a:rPr lang="sl-SI" sz="1600" dirty="0"/>
              <a:t>, Ljubljana 2019, str. </a:t>
            </a:r>
            <a:r>
              <a:rPr lang="sl-SI" sz="1600" dirty="0" smtClean="0"/>
              <a:t>70.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4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516" y="1281112"/>
            <a:ext cx="9892484" cy="557688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77273" y="0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Stavba </a:t>
            </a:r>
          </a:p>
          <a:p>
            <a:r>
              <a:rPr lang="sl-SI" b="1" dirty="0" smtClean="0"/>
              <a:t>Evropske </a:t>
            </a:r>
          </a:p>
          <a:p>
            <a:r>
              <a:rPr lang="sl-SI" b="1" dirty="0" smtClean="0"/>
              <a:t>komisije v </a:t>
            </a:r>
          </a:p>
          <a:p>
            <a:r>
              <a:rPr lang="sl-SI" b="1" dirty="0" smtClean="0"/>
              <a:t>Bruslju (Belgija)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88074" y="4895559"/>
            <a:ext cx="1613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</a:t>
            </a:r>
            <a:r>
              <a:rPr lang="sl-SI" dirty="0" smtClean="0"/>
              <a:t>: https</a:t>
            </a:r>
            <a:r>
              <a:rPr lang="sl-SI" dirty="0"/>
              <a:t>://www.travelblog.org/Photos/8554282 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06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21227"/>
            <a:ext cx="8915400" cy="729622"/>
          </a:xfrm>
        </p:spPr>
        <p:txBody>
          <a:bodyPr>
            <a:normAutofit fontScale="92500" lnSpcReduction="10000"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Evropski svet </a:t>
            </a:r>
            <a:r>
              <a:rPr lang="sl-SI" sz="2400" b="1" dirty="0" smtClean="0">
                <a:solidFill>
                  <a:schemeClr val="accent6"/>
                </a:solidFill>
              </a:rPr>
              <a:t>(ODGOVORI S POMOČJO POWERPOINTA: NA KRATKO O EU.)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2183968" y="975537"/>
            <a:ext cx="10131136" cy="444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chemeClr val="accent1"/>
                </a:solidFill>
              </a:rPr>
              <a:t>VLOGA:</a:t>
            </a:r>
            <a:r>
              <a:rPr lang="sl-SI" sz="2400" b="1" dirty="0"/>
              <a:t>	</a:t>
            </a:r>
            <a:endParaRPr lang="sl-SI" sz="2400" b="1" dirty="0" smtClean="0"/>
          </a:p>
          <a:p>
            <a:r>
              <a:rPr lang="sl-SI" sz="2400" b="1" dirty="0" smtClean="0"/>
              <a:t>								</a:t>
            </a:r>
            <a:r>
              <a:rPr lang="sl-SI" sz="2400" b="1" dirty="0" smtClean="0">
                <a:solidFill>
                  <a:schemeClr val="accent1"/>
                </a:solidFill>
              </a:rPr>
              <a:t>				 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ČLANI: 	</a:t>
            </a:r>
            <a:r>
              <a:rPr lang="sl-SI" sz="2400" b="1" dirty="0" smtClean="0"/>
              <a:t>  </a:t>
            </a:r>
          </a:p>
          <a:p>
            <a:endParaRPr lang="sl-SI" sz="2400" b="1" dirty="0" smtClean="0">
              <a:solidFill>
                <a:schemeClr val="accent1"/>
              </a:solidFill>
            </a:endParaRPr>
          </a:p>
          <a:p>
            <a:endParaRPr lang="sl-SI" sz="2400" b="1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270164" y="6388966"/>
            <a:ext cx="1192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VIR: M. Avbelj … et </a:t>
            </a:r>
            <a:r>
              <a:rPr lang="sl-SI" sz="1600" dirty="0" err="1"/>
              <a:t>al</a:t>
            </a:r>
            <a:r>
              <a:rPr lang="sl-SI" sz="1600" dirty="0"/>
              <a:t>., Jaz, midva, mi 8, Samostojni delovni zvezek za domovinsko in državljansko kulturo in etiko v 8. razredu osnovne šole, Rokus </a:t>
            </a:r>
            <a:r>
              <a:rPr lang="sl-SI" sz="1600" dirty="0" err="1"/>
              <a:t>Klett</a:t>
            </a:r>
            <a:r>
              <a:rPr lang="sl-SI" sz="1600" dirty="0"/>
              <a:t>, Ljubljana 2019, str. </a:t>
            </a:r>
            <a:r>
              <a:rPr lang="sl-SI" sz="1600" dirty="0" smtClean="0"/>
              <a:t>70.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68" y="2677535"/>
            <a:ext cx="5715000" cy="322897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241868" y="2677535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Stavba, kjer zaseda Evropski svet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241868" y="3875185"/>
            <a:ext cx="1613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</a:t>
            </a:r>
            <a:endParaRPr lang="sl-SI" dirty="0" smtClean="0"/>
          </a:p>
          <a:p>
            <a:r>
              <a:rPr lang="sl-SI" dirty="0"/>
              <a:t>https://www.finance.si/8839792?cctest&amp;</a:t>
            </a:r>
          </a:p>
        </p:txBody>
      </p:sp>
    </p:spTree>
    <p:extLst>
      <p:ext uri="{BB962C8B-B14F-4D97-AF65-F5344CB8AC3E}">
        <p14:creationId xmlns:p14="http://schemas.microsoft.com/office/powerpoint/2010/main" val="23114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21227"/>
            <a:ext cx="8915400" cy="729622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DRUGE INSTITUCIJE EU </a:t>
            </a:r>
            <a:r>
              <a:rPr lang="sl-SI" sz="2400" b="1" dirty="0" smtClean="0">
                <a:solidFill>
                  <a:schemeClr val="accent6"/>
                </a:solidFill>
              </a:rPr>
              <a:t>(PREPIŠI.)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2183968" y="975537"/>
            <a:ext cx="10131136" cy="444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chemeClr val="accent1"/>
                </a:solidFill>
              </a:rPr>
              <a:t>Svet Evropske unije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Sodišče EU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Evropska centralna banka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Evropsko računsko sodišče</a:t>
            </a:r>
            <a:endParaRPr lang="sl-SI" sz="2400" b="1" dirty="0" smtClean="0"/>
          </a:p>
          <a:p>
            <a:r>
              <a:rPr lang="sl-SI" sz="2400" b="1" dirty="0" smtClean="0"/>
              <a:t>				</a:t>
            </a:r>
            <a:r>
              <a:rPr lang="sl-SI" sz="2400" b="1" dirty="0" smtClean="0">
                <a:solidFill>
                  <a:schemeClr val="accent1"/>
                </a:solidFill>
              </a:rPr>
              <a:t>				 </a:t>
            </a:r>
          </a:p>
          <a:p>
            <a:endParaRPr lang="sl-SI" sz="2400" b="1" dirty="0" smtClean="0">
              <a:solidFill>
                <a:schemeClr val="accent1"/>
              </a:solidFill>
            </a:endParaRPr>
          </a:p>
          <a:p>
            <a:endParaRPr lang="sl-SI" sz="2400" b="1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270164" y="6388966"/>
            <a:ext cx="1192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VIR: M. Avbelj … et </a:t>
            </a:r>
            <a:r>
              <a:rPr lang="sl-SI" sz="1600" dirty="0" err="1"/>
              <a:t>al</a:t>
            </a:r>
            <a:r>
              <a:rPr lang="sl-SI" sz="1600" dirty="0"/>
              <a:t>., Jaz, midva, mi 8, Samostojni delovni zvezek za domovinsko in državljansko kulturo in etiko v 8. razredu osnovne šole, Rokus </a:t>
            </a:r>
            <a:r>
              <a:rPr lang="sl-SI" sz="1600" dirty="0" err="1"/>
              <a:t>Klett</a:t>
            </a:r>
            <a:r>
              <a:rPr lang="sl-SI" sz="1600" dirty="0"/>
              <a:t>, Ljubljana 2019, str. </a:t>
            </a:r>
            <a:r>
              <a:rPr lang="sl-SI" sz="1600" dirty="0" smtClean="0"/>
              <a:t>70.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26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21227"/>
            <a:ext cx="8915400" cy="729622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accent6"/>
                </a:solidFill>
              </a:rPr>
              <a:t>Iz spodaj naštetih institucij izdelaj miselni vzorec v zvezek.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2060864" y="953700"/>
            <a:ext cx="10131136" cy="444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chemeClr val="accent1"/>
                </a:solidFill>
              </a:rPr>
              <a:t>Evropski parlament</a:t>
            </a:r>
          </a:p>
          <a:p>
            <a:r>
              <a:rPr lang="sl-SI" sz="2400" b="1" dirty="0">
                <a:solidFill>
                  <a:schemeClr val="accent1"/>
                </a:solidFill>
              </a:rPr>
              <a:t>S</a:t>
            </a:r>
            <a:r>
              <a:rPr lang="sl-SI" sz="2400" b="1" dirty="0" smtClean="0">
                <a:solidFill>
                  <a:schemeClr val="accent1"/>
                </a:solidFill>
              </a:rPr>
              <a:t>odišče EU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Evropska komisija</a:t>
            </a:r>
            <a:endParaRPr lang="sl-SI" sz="2400" b="1" dirty="0" smtClean="0"/>
          </a:p>
          <a:p>
            <a:r>
              <a:rPr lang="sl-SI" sz="2400" b="1" dirty="0" smtClean="0"/>
              <a:t>				</a:t>
            </a:r>
            <a:r>
              <a:rPr lang="sl-SI" sz="2400" b="1" dirty="0" smtClean="0">
                <a:solidFill>
                  <a:schemeClr val="accent1"/>
                </a:solidFill>
              </a:rPr>
              <a:t>				 </a:t>
            </a:r>
          </a:p>
          <a:p>
            <a:endParaRPr lang="sl-SI" sz="2400" b="1" dirty="0" smtClean="0">
              <a:solidFill>
                <a:schemeClr val="accent1"/>
              </a:solidFill>
            </a:endParaRPr>
          </a:p>
          <a:p>
            <a:endParaRPr lang="sl-SI" sz="2400" b="1" dirty="0" smtClean="0"/>
          </a:p>
        </p:txBody>
      </p:sp>
      <p:sp>
        <p:nvSpPr>
          <p:cNvPr id="6" name="Zaobljeni pravokotnik 5"/>
          <p:cNvSpPr/>
          <p:nvPr/>
        </p:nvSpPr>
        <p:spPr>
          <a:xfrm>
            <a:off x="3626428" y="2670463"/>
            <a:ext cx="5049981" cy="775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VEJE OBLASTI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190500" y="3854501"/>
            <a:ext cx="4222173" cy="1454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ZAKONODAJNA OBLAST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(___________________)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4040331" y="5402217"/>
            <a:ext cx="4222173" cy="1454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IZVRŠILNA OBLAST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(_________________)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7820891" y="3854500"/>
            <a:ext cx="4222173" cy="1454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SODNA OBLAST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(__________________)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Raven puščični povezovalnik 9"/>
          <p:cNvCxnSpPr>
            <a:stCxn id="6" idx="2"/>
          </p:cNvCxnSpPr>
          <p:nvPr/>
        </p:nvCxnSpPr>
        <p:spPr>
          <a:xfrm flipH="1">
            <a:off x="4530436" y="3446316"/>
            <a:ext cx="1620983" cy="720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6" idx="2"/>
          </p:cNvCxnSpPr>
          <p:nvPr/>
        </p:nvCxnSpPr>
        <p:spPr>
          <a:xfrm flipH="1">
            <a:off x="6151417" y="3446316"/>
            <a:ext cx="2" cy="1549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>
            <a:stCxn id="6" idx="2"/>
          </p:cNvCxnSpPr>
          <p:nvPr/>
        </p:nvCxnSpPr>
        <p:spPr>
          <a:xfrm>
            <a:off x="6151419" y="3446316"/>
            <a:ext cx="1520536" cy="563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2080621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INTERAKTIVNE VAJE ZA UTRJEVANJE: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interaktivne-vaje.si/dke/dke_gradiva/dke_slo_eu_svet_novo/index.html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interaktivne-vaje.si/dke/dke_gradiva/dke_slo_eu_svet_novo/dke_slo_eu_svet_hot/slo_eu_svet.htm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www.thatquiz.org/sl/practicetest?1z84d3pz1bm7f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46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047999" y="508452"/>
            <a:ext cx="88179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Ta teden boš čisto sam obravnaval/-a novo snov z naslovom </a:t>
            </a:r>
            <a:r>
              <a:rPr lang="sl-SI" sz="2400" b="1" dirty="0" smtClean="0"/>
              <a:t>EVROPSKA UNIJA (2. </a:t>
            </a:r>
            <a:r>
              <a:rPr lang="sl-SI" sz="2400" b="1" dirty="0"/>
              <a:t>ura)</a:t>
            </a:r>
            <a:r>
              <a:rPr lang="sl-SI" sz="2400" dirty="0"/>
              <a:t>. Delal/-a boš v zvezek s pomočjo PowerPointa, ki sem ga pripravila. </a:t>
            </a:r>
          </a:p>
          <a:p>
            <a:endParaRPr lang="sl-SI" sz="2400" dirty="0" smtClean="0"/>
          </a:p>
          <a:p>
            <a:r>
              <a:rPr lang="sl-SI" sz="2400" dirty="0" smtClean="0"/>
              <a:t>Na </a:t>
            </a:r>
            <a:r>
              <a:rPr lang="sl-SI" sz="2400" dirty="0"/>
              <a:t>vsaki strani PowerPointa imaš z </a:t>
            </a:r>
            <a:r>
              <a:rPr lang="sl-SI" sz="2400" b="1" dirty="0" smtClean="0">
                <a:solidFill>
                  <a:schemeClr val="accent6"/>
                </a:solidFill>
              </a:rPr>
              <a:t>modro </a:t>
            </a:r>
            <a:r>
              <a:rPr lang="sl-SI" sz="2400" b="1" dirty="0">
                <a:solidFill>
                  <a:schemeClr val="accent6"/>
                </a:solidFill>
              </a:rPr>
              <a:t>označeno</a:t>
            </a:r>
            <a:r>
              <a:rPr lang="sl-SI" sz="2400" dirty="0"/>
              <a:t>, ali moraš stran prepisati/prebrati/izdelati miselni vzorec …   </a:t>
            </a:r>
          </a:p>
          <a:p>
            <a:endParaRPr lang="sl-SI" sz="2400" dirty="0" smtClean="0"/>
          </a:p>
          <a:p>
            <a:r>
              <a:rPr lang="sl-SI" sz="2400" dirty="0" smtClean="0"/>
              <a:t>Naslednji </a:t>
            </a:r>
            <a:r>
              <a:rPr lang="sl-SI" sz="2400" dirty="0"/>
              <a:t>teden bomo delali preko spletne učilnice, kot ste pri nekaterih predmetih že navajeni.</a:t>
            </a:r>
          </a:p>
          <a:p>
            <a:endParaRPr lang="sl-SI" sz="2400" dirty="0" smtClean="0"/>
          </a:p>
          <a:p>
            <a:r>
              <a:rPr lang="sl-SI" sz="2400" dirty="0" smtClean="0"/>
              <a:t>Če </a:t>
            </a:r>
            <a:r>
              <a:rPr lang="sl-SI" sz="2400" dirty="0"/>
              <a:t>imaš kakršno koli vprašanje, je tukaj moj mail: </a:t>
            </a:r>
            <a:r>
              <a:rPr lang="sl-SI" sz="2400" dirty="0">
                <a:hlinkClick r:id="rId2"/>
              </a:rPr>
              <a:t>bernardamarinic@hotmail.com</a:t>
            </a:r>
            <a:r>
              <a:rPr lang="sl-SI" sz="2400" dirty="0"/>
              <a:t>    </a:t>
            </a:r>
          </a:p>
          <a:p>
            <a:endParaRPr lang="sl-SI" sz="2400" dirty="0" smtClean="0"/>
          </a:p>
          <a:p>
            <a:r>
              <a:rPr lang="sl-SI" sz="2400" dirty="0" smtClean="0"/>
              <a:t>Pazi </a:t>
            </a:r>
            <a:r>
              <a:rPr lang="sl-SI" sz="2400" dirty="0"/>
              <a:t>nase in ostani zdrav!                                                                                                                   </a:t>
            </a:r>
          </a:p>
          <a:p>
            <a:r>
              <a:rPr lang="sl-SI" sz="2400" dirty="0" smtClean="0"/>
              <a:t>                                                                    Učiteljica </a:t>
            </a:r>
            <a:r>
              <a:rPr lang="sl-SI" sz="2400" dirty="0"/>
              <a:t>Bernarda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24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2" y="4595219"/>
            <a:ext cx="8915399" cy="2262781"/>
          </a:xfrm>
        </p:spPr>
        <p:txBody>
          <a:bodyPr/>
          <a:lstStyle/>
          <a:p>
            <a:r>
              <a:rPr lang="sl-SI" dirty="0" smtClean="0"/>
              <a:t>EVROPSKA UNIJA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722062"/>
            <a:ext cx="8286750" cy="51816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589211" y="415636"/>
            <a:ext cx="827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https://europedirect.si/sl/novica/15-let-slovenije-v-evropski-uniji</a:t>
            </a:r>
          </a:p>
        </p:txBody>
      </p:sp>
    </p:spTree>
    <p:extLst>
      <p:ext uri="{BB962C8B-B14F-4D97-AF65-F5344CB8AC3E}">
        <p14:creationId xmlns:p14="http://schemas.microsoft.com/office/powerpoint/2010/main" val="27682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70164" y="121227"/>
            <a:ext cx="10829204" cy="729622"/>
          </a:xfrm>
        </p:spPr>
        <p:txBody>
          <a:bodyPr>
            <a:normAutofit fontScale="77500" lnSpcReduction="20000"/>
          </a:bodyPr>
          <a:lstStyle/>
          <a:p>
            <a:r>
              <a:rPr lang="sl-SI" sz="2400" b="1" dirty="0" smtClean="0">
                <a:solidFill>
                  <a:schemeClr val="accent1"/>
                </a:solidFill>
              </a:rPr>
              <a:t>                     NA KRATKO O EVROPSKI UNIJI </a:t>
            </a:r>
          </a:p>
          <a:p>
            <a:r>
              <a:rPr lang="sl-SI" sz="2400" b="1" dirty="0" smtClean="0">
                <a:solidFill>
                  <a:schemeClr val="accent6"/>
                </a:solidFill>
              </a:rPr>
              <a:t>(DOPOLNI IN PREPIŠI V ZVEZEK. ODGOVORE NAJDEŠ NA POWERPOINTU: NA KRATKO O EU.)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1704110" y="850846"/>
            <a:ext cx="10131136" cy="58305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chemeClr val="accent1"/>
                </a:solidFill>
              </a:rPr>
              <a:t>IME:</a:t>
            </a:r>
            <a:r>
              <a:rPr lang="sl-SI" sz="2400" b="1" dirty="0" smtClean="0"/>
              <a:t> 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ČLANSTVO: </a:t>
            </a:r>
            <a:r>
              <a:rPr lang="sl-SI" sz="2400" b="1" dirty="0" smtClean="0"/>
              <a:t>	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DENARNA ENOTA:</a:t>
            </a:r>
            <a:endParaRPr lang="sl-SI" sz="2400" b="1" dirty="0" smtClean="0"/>
          </a:p>
          <a:p>
            <a:r>
              <a:rPr lang="sl-SI" sz="2400" b="1" dirty="0" smtClean="0">
                <a:solidFill>
                  <a:schemeClr val="accent1"/>
                </a:solidFill>
              </a:rPr>
              <a:t>SIMBOLI:</a:t>
            </a:r>
            <a:r>
              <a:rPr lang="sl-SI" sz="2400" b="1" dirty="0" smtClean="0"/>
              <a:t>	a) </a:t>
            </a:r>
            <a:endParaRPr lang="sl-SI" sz="2400" b="1" dirty="0" smtClean="0">
              <a:solidFill>
                <a:srgbClr val="C00000"/>
              </a:solidFill>
            </a:endParaRPr>
          </a:p>
          <a:p>
            <a:r>
              <a:rPr lang="sl-SI" sz="2400" b="1" dirty="0" smtClean="0"/>
              <a:t>				b)</a:t>
            </a:r>
          </a:p>
          <a:p>
            <a:r>
              <a:rPr lang="sl-SI" sz="2400" b="1" dirty="0"/>
              <a:t>	</a:t>
            </a:r>
            <a:r>
              <a:rPr lang="sl-SI" sz="2400" b="1" dirty="0" smtClean="0"/>
              <a:t>			c) </a:t>
            </a:r>
          </a:p>
          <a:p>
            <a:r>
              <a:rPr lang="sl-SI" sz="2400" b="1" dirty="0"/>
              <a:t>	</a:t>
            </a:r>
            <a:r>
              <a:rPr lang="sl-SI" sz="2400" b="1" dirty="0" smtClean="0"/>
              <a:t>			č) </a:t>
            </a:r>
            <a:endParaRPr lang="sl-SI" sz="2400" b="1" dirty="0" smtClean="0">
              <a:solidFill>
                <a:srgbClr val="C00000"/>
              </a:solidFill>
            </a:endParaRPr>
          </a:p>
          <a:p>
            <a:r>
              <a:rPr lang="sl-SI" sz="2400" b="1" dirty="0" smtClean="0">
                <a:solidFill>
                  <a:schemeClr val="accent1"/>
                </a:solidFill>
              </a:rPr>
              <a:t>ZAČETKI IN RAZVOJ EU: </a:t>
            </a:r>
            <a:r>
              <a:rPr lang="sl-SI" sz="2400" b="1" dirty="0"/>
              <a:t>S</a:t>
            </a:r>
            <a:r>
              <a:rPr lang="sl-SI" sz="2400" b="1" dirty="0" smtClean="0"/>
              <a:t>prva gospodarska zveza nekaterih</a:t>
            </a:r>
          </a:p>
          <a:p>
            <a:r>
              <a:rPr lang="sl-SI" sz="2400" b="1" dirty="0" smtClean="0"/>
              <a:t>držav. Leta </a:t>
            </a:r>
            <a:r>
              <a:rPr lang="sl-SI" sz="2400" b="1" dirty="0" smtClean="0">
                <a:solidFill>
                  <a:srgbClr val="C00000"/>
                </a:solidFill>
              </a:rPr>
              <a:t>1992</a:t>
            </a:r>
            <a:r>
              <a:rPr lang="sl-SI" sz="2400" b="1" dirty="0" smtClean="0"/>
              <a:t> se ustanovi </a:t>
            </a:r>
            <a:r>
              <a:rPr lang="sl-SI" sz="2400" b="1" dirty="0" smtClean="0">
                <a:solidFill>
                  <a:srgbClr val="C00000"/>
                </a:solidFill>
              </a:rPr>
              <a:t>Evropska unija</a:t>
            </a:r>
            <a:r>
              <a:rPr lang="sl-SI" sz="2400" b="1" dirty="0" smtClean="0"/>
              <a:t>. </a:t>
            </a:r>
          </a:p>
          <a:p>
            <a:r>
              <a:rPr lang="sl-SI" sz="2400" b="1" dirty="0" smtClean="0">
                <a:solidFill>
                  <a:srgbClr val="C00000"/>
                </a:solidFill>
              </a:rPr>
              <a:t>Schengensko območje </a:t>
            </a:r>
            <a:r>
              <a:rPr lang="sl-SI" sz="2400" b="1" dirty="0" smtClean="0"/>
              <a:t>je območje v EU – med članicami</a:t>
            </a:r>
          </a:p>
          <a:p>
            <a:r>
              <a:rPr lang="sl-SI" sz="2400" b="1" dirty="0"/>
              <a:t>p</a:t>
            </a:r>
            <a:r>
              <a:rPr lang="sl-SI" sz="2400" b="1" dirty="0" smtClean="0"/>
              <a:t>odpisnicami schengenskega sporazuma so odpravljene vse</a:t>
            </a:r>
          </a:p>
          <a:p>
            <a:r>
              <a:rPr lang="sl-SI" sz="2400" b="1" dirty="0" smtClean="0"/>
              <a:t>mejne kontrole.</a:t>
            </a:r>
            <a:endParaRPr lang="sl-SI" sz="24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70164" y="6388966"/>
            <a:ext cx="1192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VIR: M. Avbelj … et </a:t>
            </a:r>
            <a:r>
              <a:rPr lang="sl-SI" sz="1600" dirty="0" err="1"/>
              <a:t>al</a:t>
            </a:r>
            <a:r>
              <a:rPr lang="sl-SI" sz="1600" dirty="0"/>
              <a:t>., Jaz, midva, mi 8, Samostojni delovni zvezek za domovinsko in državljansko kulturo in etiko v 8. razredu osnovne šole, Rokus </a:t>
            </a:r>
            <a:r>
              <a:rPr lang="sl-SI" sz="1600" dirty="0" err="1"/>
              <a:t>Klett</a:t>
            </a:r>
            <a:r>
              <a:rPr lang="sl-SI" sz="1600" dirty="0"/>
              <a:t>, Ljubljana 2019, str. </a:t>
            </a:r>
            <a:r>
              <a:rPr lang="sl-SI" sz="1600" dirty="0" smtClean="0"/>
              <a:t>70.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62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004456"/>
            <a:ext cx="8915400" cy="1624444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1"/>
                </a:solidFill>
              </a:rPr>
              <a:t>SE SPOMNIŠ, NA KATERE </a:t>
            </a:r>
            <a:r>
              <a:rPr lang="sl-SI" sz="2800" b="1" dirty="0" smtClean="0">
                <a:solidFill>
                  <a:srgbClr val="C00000"/>
                </a:solidFill>
              </a:rPr>
              <a:t>TRI VEJE </a:t>
            </a:r>
            <a:r>
              <a:rPr lang="sl-SI" sz="2800" b="1" dirty="0" smtClean="0">
                <a:solidFill>
                  <a:schemeClr val="accent1"/>
                </a:solidFill>
              </a:rPr>
              <a:t>JE RAZDELJENA </a:t>
            </a:r>
            <a:r>
              <a:rPr lang="sl-SI" sz="2800" b="1" dirty="0" smtClean="0">
                <a:solidFill>
                  <a:srgbClr val="C00000"/>
                </a:solidFill>
              </a:rPr>
              <a:t>OBLAST</a:t>
            </a:r>
            <a:r>
              <a:rPr lang="sl-SI" sz="2800" b="1" dirty="0" smtClean="0">
                <a:solidFill>
                  <a:schemeClr val="accent1"/>
                </a:solidFill>
              </a:rPr>
              <a:t> V REPUBLIKI SLOVENIJI?</a:t>
            </a:r>
          </a:p>
          <a:p>
            <a:r>
              <a:rPr lang="sl-SI" sz="2800" b="1" dirty="0" smtClean="0">
                <a:solidFill>
                  <a:schemeClr val="accent1"/>
                </a:solidFill>
              </a:rPr>
              <a:t> </a:t>
            </a:r>
            <a:endParaRPr lang="sl-S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667991" y="1205345"/>
            <a:ext cx="5049981" cy="775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VEJE OBLASTI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63236" y="2379517"/>
            <a:ext cx="4222173" cy="1454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ZAKONODAJNA OBLAST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(državni zbor/parlament)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4081892" y="4232563"/>
            <a:ext cx="4222173" cy="1454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IZVRŠILNA OBLAST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(vlada)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7820891" y="2379517"/>
            <a:ext cx="4222173" cy="1454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SODNA OBLAST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(različna sodišča)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 flipH="1">
            <a:off x="4644734" y="1981198"/>
            <a:ext cx="1548246" cy="398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6192980" y="1981198"/>
            <a:ext cx="2" cy="1998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6192978" y="1981198"/>
            <a:ext cx="1496291" cy="398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značba mesta besedila 2"/>
          <p:cNvSpPr txBox="1">
            <a:spLocks/>
          </p:cNvSpPr>
          <p:nvPr/>
        </p:nvSpPr>
        <p:spPr>
          <a:xfrm>
            <a:off x="270164" y="121227"/>
            <a:ext cx="10829204" cy="729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 smtClean="0">
                <a:solidFill>
                  <a:schemeClr val="accent1"/>
                </a:solidFill>
              </a:rPr>
              <a:t> </a:t>
            </a:r>
            <a:r>
              <a:rPr lang="sl-SI" sz="2400" b="1" dirty="0" smtClean="0">
                <a:solidFill>
                  <a:schemeClr val="accent6"/>
                </a:solidFill>
              </a:rPr>
              <a:t>(PREBERI.)</a:t>
            </a:r>
            <a:endParaRPr lang="sl-SI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004455"/>
            <a:ext cx="8915400" cy="2684317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1"/>
                </a:solidFill>
              </a:rPr>
              <a:t>TUDI V EU JE OBLAST RAZDELJENA NA </a:t>
            </a:r>
            <a:r>
              <a:rPr lang="sl-SI" sz="2800" b="1" dirty="0" smtClean="0">
                <a:solidFill>
                  <a:srgbClr val="C00000"/>
                </a:solidFill>
              </a:rPr>
              <a:t>TRI VEJE </a:t>
            </a:r>
            <a:r>
              <a:rPr lang="sl-SI" sz="2800" b="1" dirty="0" smtClean="0">
                <a:solidFill>
                  <a:schemeClr val="accent1"/>
                </a:solidFill>
              </a:rPr>
              <a:t> </a:t>
            </a:r>
            <a:r>
              <a:rPr lang="sl-SI" sz="2800" b="1" dirty="0" smtClean="0">
                <a:solidFill>
                  <a:srgbClr val="C00000"/>
                </a:solidFill>
              </a:rPr>
              <a:t>OBLASTI, </a:t>
            </a:r>
            <a:r>
              <a:rPr lang="sl-SI" sz="2800" b="1" dirty="0" smtClean="0">
                <a:solidFill>
                  <a:schemeClr val="accent1"/>
                </a:solidFill>
              </a:rPr>
              <a:t>ORGANI OBLASTI/INSTITUCIJE  PA IMAJO PODOBNE NALOGE KOT V  REPUBLIKI SLOVENIJI PARLAMENT, VLADA, SODIŠČA.</a:t>
            </a:r>
          </a:p>
          <a:p>
            <a:r>
              <a:rPr lang="sl-SI" sz="2800" b="1" dirty="0" smtClean="0">
                <a:solidFill>
                  <a:schemeClr val="accent1"/>
                </a:solidFill>
              </a:rPr>
              <a:t> </a:t>
            </a:r>
            <a:endParaRPr lang="sl-SI" sz="2800" b="1" dirty="0">
              <a:solidFill>
                <a:schemeClr val="accent1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270164" y="121227"/>
            <a:ext cx="10829204" cy="729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 smtClean="0">
                <a:solidFill>
                  <a:schemeClr val="accent1"/>
                </a:solidFill>
              </a:rPr>
              <a:t> </a:t>
            </a:r>
            <a:r>
              <a:rPr lang="sl-SI" sz="2400" b="1" dirty="0" smtClean="0">
                <a:solidFill>
                  <a:schemeClr val="accent6"/>
                </a:solidFill>
              </a:rPr>
              <a:t>(PREBERI.)</a:t>
            </a:r>
            <a:endParaRPr lang="sl-SI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183968" y="121227"/>
            <a:ext cx="8915400" cy="729622"/>
          </a:xfrm>
        </p:spPr>
        <p:txBody>
          <a:bodyPr>
            <a:normAutofit fontScale="92500"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Evropski parlament  </a:t>
            </a:r>
            <a:r>
              <a:rPr lang="sl-SI" sz="2400" b="1" dirty="0" smtClean="0">
                <a:solidFill>
                  <a:schemeClr val="accent6"/>
                </a:solidFill>
              </a:rPr>
              <a:t>(DOPOLNI S POMOČJO UČBENIKA, str. 40.)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sp>
        <p:nvSpPr>
          <p:cNvPr id="4" name="Označba mesta besedila 2"/>
          <p:cNvSpPr txBox="1">
            <a:spLocks/>
          </p:cNvSpPr>
          <p:nvPr/>
        </p:nvSpPr>
        <p:spPr>
          <a:xfrm>
            <a:off x="2183968" y="975537"/>
            <a:ext cx="10131136" cy="444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b="1" dirty="0" smtClean="0">
                <a:solidFill>
                  <a:schemeClr val="accent1"/>
                </a:solidFill>
              </a:rPr>
              <a:t>VLOGA:</a:t>
            </a:r>
            <a:r>
              <a:rPr lang="sl-SI" sz="2400" b="1" dirty="0"/>
              <a:t>	</a:t>
            </a:r>
            <a:endParaRPr lang="sl-SI" sz="2400" b="1" dirty="0" smtClean="0"/>
          </a:p>
          <a:p>
            <a:r>
              <a:rPr lang="sl-SI" sz="2400" b="1" dirty="0" smtClean="0">
                <a:solidFill>
                  <a:schemeClr val="accent1"/>
                </a:solidFill>
              </a:rPr>
              <a:t>				 </a:t>
            </a:r>
          </a:p>
          <a:p>
            <a:r>
              <a:rPr lang="sl-SI" sz="2400" b="1" dirty="0" smtClean="0">
                <a:solidFill>
                  <a:schemeClr val="accent1"/>
                </a:solidFill>
              </a:rPr>
              <a:t>ČLANI:</a:t>
            </a:r>
            <a:endParaRPr lang="sl-SI" sz="2400" b="1" dirty="0" smtClean="0"/>
          </a:p>
          <a:p>
            <a:endParaRPr lang="sl-SI" sz="2400" b="1" dirty="0" smtClean="0">
              <a:solidFill>
                <a:schemeClr val="accent1"/>
              </a:solidFill>
            </a:endParaRPr>
          </a:p>
          <a:p>
            <a:r>
              <a:rPr lang="sl-SI" sz="2400" b="1" dirty="0" smtClean="0">
                <a:solidFill>
                  <a:schemeClr val="accent1"/>
                </a:solidFill>
              </a:rPr>
              <a:t>VOLITVE, MANDAT:</a:t>
            </a:r>
            <a:endParaRPr lang="sl-SI" sz="2400" b="1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270164" y="6388966"/>
            <a:ext cx="1192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VIR: M. Avbelj … et </a:t>
            </a:r>
            <a:r>
              <a:rPr lang="sl-SI" sz="1600" dirty="0" err="1"/>
              <a:t>al</a:t>
            </a:r>
            <a:r>
              <a:rPr lang="sl-SI" sz="1600" dirty="0"/>
              <a:t>., Jaz, midva, mi 8, Samostojni delovni zvezek za domovinsko in državljansko kulturo in etiko v 8. razredu osnovne šole, Rokus </a:t>
            </a:r>
            <a:r>
              <a:rPr lang="sl-SI" sz="1600" dirty="0" err="1"/>
              <a:t>Klett</a:t>
            </a:r>
            <a:r>
              <a:rPr lang="sl-SI" sz="1600" dirty="0"/>
              <a:t>, Ljubljana 2019, str. </a:t>
            </a:r>
            <a:r>
              <a:rPr lang="sl-SI" sz="1600" dirty="0" smtClean="0"/>
              <a:t>70.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09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2589213" y="5163245"/>
            <a:ext cx="8915400" cy="729622"/>
          </a:xfrm>
        </p:spPr>
        <p:txBody>
          <a:bodyPr/>
          <a:lstStyle/>
          <a:p>
            <a:r>
              <a:rPr lang="sl-SI" dirty="0"/>
              <a:t>https://deloindom.delo.si/energija-okolje/zeleni-evropski-parlament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578248" y="4729601"/>
            <a:ext cx="1613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https://deloindom.delo.si/energija-okolje/zeleni-evropski-parlament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97427" y="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Stavba Evropskega parlamenta v Strasbourgu (Francija)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4819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</TotalTime>
  <Words>571</Words>
  <Application>Microsoft Office PowerPoint</Application>
  <PresentationFormat>Širokozaslonsko</PresentationFormat>
  <Paragraphs>97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Jata</vt:lpstr>
      <vt:lpstr>2. URA</vt:lpstr>
      <vt:lpstr>PowerPointova predstavitev</vt:lpstr>
      <vt:lpstr>EVROPSKA UNIJA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EVROPSKA UNIJA</dc:title>
  <dc:creator>Bernardka Marinic</dc:creator>
  <cp:lastModifiedBy>Bernardka Marinic</cp:lastModifiedBy>
  <cp:revision>30</cp:revision>
  <dcterms:created xsi:type="dcterms:W3CDTF">2020-03-18T09:14:03Z</dcterms:created>
  <dcterms:modified xsi:type="dcterms:W3CDTF">2020-03-25T11:15:15Z</dcterms:modified>
</cp:coreProperties>
</file>