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Lst>
  <p:notesMasterIdLst>
    <p:notesMasterId r:id="rId35"/>
  </p:notesMasterIdLst>
  <p:handoutMasterIdLst>
    <p:handoutMasterId r:id="rId36"/>
  </p:handoutMasterIdLst>
  <p:sldIdLst>
    <p:sldId id="327" r:id="rId2"/>
    <p:sldId id="307" r:id="rId3"/>
    <p:sldId id="349" r:id="rId4"/>
    <p:sldId id="294" r:id="rId5"/>
    <p:sldId id="261" r:id="rId6"/>
    <p:sldId id="262" r:id="rId7"/>
    <p:sldId id="264" r:id="rId8"/>
    <p:sldId id="330" r:id="rId9"/>
    <p:sldId id="325" r:id="rId10"/>
    <p:sldId id="350" r:id="rId11"/>
    <p:sldId id="346" r:id="rId12"/>
    <p:sldId id="299" r:id="rId13"/>
    <p:sldId id="345" r:id="rId14"/>
    <p:sldId id="300" r:id="rId15"/>
    <p:sldId id="314" r:id="rId16"/>
    <p:sldId id="315" r:id="rId17"/>
    <p:sldId id="329" r:id="rId18"/>
    <p:sldId id="347" r:id="rId19"/>
    <p:sldId id="331" r:id="rId20"/>
    <p:sldId id="332" r:id="rId21"/>
    <p:sldId id="333" r:id="rId22"/>
    <p:sldId id="334" r:id="rId23"/>
    <p:sldId id="348" r:id="rId24"/>
    <p:sldId id="335" r:id="rId25"/>
    <p:sldId id="336" r:id="rId26"/>
    <p:sldId id="337" r:id="rId27"/>
    <p:sldId id="351" r:id="rId28"/>
    <p:sldId id="339" r:id="rId29"/>
    <p:sldId id="340" r:id="rId30"/>
    <p:sldId id="344" r:id="rId31"/>
    <p:sldId id="341" r:id="rId32"/>
    <p:sldId id="342" r:id="rId33"/>
    <p:sldId id="343" r:id="rId34"/>
  </p:sldIdLst>
  <p:sldSz cx="9144000" cy="6858000" type="screen4x3"/>
  <p:notesSz cx="6669088" cy="97536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aslovnica" id="{0A27B102-9BD1-D149-8965-C07EE91AD901}">
          <p14:sldIdLst>
            <p14:sldId id="327"/>
          </p14:sldIdLst>
        </p14:section>
        <p14:section name="Kazalo" id="{51FA4466-1705-B94D-BF4F-554C4F735700}">
          <p14:sldIdLst>
            <p14:sldId id="307"/>
            <p14:sldId id="349"/>
          </p14:sldIdLst>
        </p14:section>
        <p14:section name="Kaj je Evropa?" id="{EC384AE8-3301-F140-B97D-95A80BA374C4}">
          <p14:sldIdLst>
            <p14:sldId id="294"/>
            <p14:sldId id="261"/>
            <p14:sldId id="262"/>
            <p14:sldId id="264"/>
            <p14:sldId id="330"/>
            <p14:sldId id="325"/>
          </p14:sldIdLst>
        </p14:section>
        <p14:section name="Evropski projekt" id="{BA3F5049-C3DF-E349-90D6-8E6AF1360F92}">
          <p14:sldIdLst>
            <p14:sldId id="350"/>
            <p14:sldId id="346"/>
            <p14:sldId id="299"/>
            <p14:sldId id="345"/>
            <p14:sldId id="300"/>
            <p14:sldId id="314"/>
            <p14:sldId id="315"/>
            <p14:sldId id="329"/>
          </p14:sldIdLst>
        </p14:section>
        <p14:section name="Kaj pravzaprav počne EU?" id="{5E61B94E-74E9-E84B-ACFB-56066B76546E}">
          <p14:sldIdLst>
            <p14:sldId id="347"/>
            <p14:sldId id="331"/>
            <p14:sldId id="332"/>
            <p14:sldId id="333"/>
            <p14:sldId id="334"/>
          </p14:sldIdLst>
        </p14:section>
        <p14:section name="Kako deluje EU?" id="{AB4CD371-728D-8742-BF17-A81C6428FE04}">
          <p14:sldIdLst>
            <p14:sldId id="348"/>
            <p14:sldId id="335"/>
            <p14:sldId id="336"/>
            <p14:sldId id="337"/>
            <p14:sldId id="351"/>
            <p14:sldId id="339"/>
            <p14:sldId id="340"/>
            <p14:sldId id="344"/>
            <p14:sldId id="341"/>
          </p14:sldIdLst>
        </p14:section>
        <p14:section name="Kako lahko izvem več?" id="{4DEDCB1D-88D9-A345-A677-739D4EF1E4F1}">
          <p14:sldIdLst>
            <p14:sldId id="342"/>
          </p14:sldIdLst>
        </p14:section>
        <p14:section name="Kontakt" id="{D694022F-AF8F-024C-BDDB-CF290513F7E0}">
          <p14:sldIdLst>
            <p14:sldId id="34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idrich, Patricia" initials="FP" lastIdx="1" clrIdx="0"/>
  <p:cmAuthor id="2" name="SOLDATOVA Lucia (COMM)" initials="SL" lastIdx="28" clrIdx="1"/>
  <p:cmAuthor id="3" name="STRASZBURGER Gwenn (COMM)" initials="SG(" lastIdx="6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14C"/>
    <a:srgbClr val="FAD024"/>
    <a:srgbClr val="31C5F1"/>
    <a:srgbClr val="0085C5"/>
    <a:srgbClr val="FF99CC"/>
    <a:srgbClr val="FF5050"/>
    <a:srgbClr val="FFA00E"/>
    <a:srgbClr val="C3DC66"/>
    <a:srgbClr val="AE69C3"/>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18" autoAdjust="0"/>
    <p:restoredTop sz="85714" autoAdjust="0"/>
  </p:normalViewPr>
  <p:slideViewPr>
    <p:cSldViewPr snapToGrid="0" snapToObjects="1">
      <p:cViewPr varScale="1">
        <p:scale>
          <a:sx n="79" d="100"/>
          <a:sy n="79" d="100"/>
        </p:scale>
        <p:origin x="1920" y="84"/>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66" d="100"/>
        <a:sy n="66" d="100"/>
      </p:scale>
      <p:origin x="0" y="0"/>
    </p:cViewPr>
  </p:notesTextViewPr>
  <p:sorterViewPr>
    <p:cViewPr>
      <p:scale>
        <a:sx n="66" d="100"/>
        <a:sy n="66" d="100"/>
      </p:scale>
      <p:origin x="0" y="0"/>
    </p:cViewPr>
  </p:sorterViewPr>
  <p:notesViewPr>
    <p:cSldViewPr snapToGrid="0" snapToObjects="1">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889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88950"/>
          </a:xfrm>
          <a:prstGeom prst="rect">
            <a:avLst/>
          </a:prstGeom>
        </p:spPr>
        <p:txBody>
          <a:bodyPr vert="horz" lIns="91440" tIns="45720" rIns="91440" bIns="45720" rtlCol="0"/>
          <a:lstStyle>
            <a:lvl1pPr algn="r">
              <a:defRPr sz="1200"/>
            </a:lvl1pPr>
          </a:lstStyle>
          <a:p>
            <a:fld id="{EBC06443-0A7E-4706-A9BA-7A69A75D48FD}" type="datetimeFigureOut">
              <a:rPr lang="en-GB" smtClean="0"/>
              <a:t>25/03/2020</a:t>
            </a:fld>
            <a:endParaRPr lang="en-GB"/>
          </a:p>
        </p:txBody>
      </p:sp>
      <p:sp>
        <p:nvSpPr>
          <p:cNvPr id="4" name="Footer Placeholder 3"/>
          <p:cNvSpPr>
            <a:spLocks noGrp="1"/>
          </p:cNvSpPr>
          <p:nvPr>
            <p:ph type="ftr" sz="quarter" idx="2"/>
          </p:nvPr>
        </p:nvSpPr>
        <p:spPr>
          <a:xfrm>
            <a:off x="0" y="9264650"/>
            <a:ext cx="2889250" cy="4889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264650"/>
            <a:ext cx="2889250" cy="488950"/>
          </a:xfrm>
          <a:prstGeom prst="rect">
            <a:avLst/>
          </a:prstGeom>
        </p:spPr>
        <p:txBody>
          <a:bodyPr vert="horz" lIns="91440" tIns="45720" rIns="91440" bIns="45720" rtlCol="0" anchor="b"/>
          <a:lstStyle>
            <a:lvl1pPr algn="r">
              <a:defRPr sz="1200"/>
            </a:lvl1pPr>
          </a:lstStyle>
          <a:p>
            <a:fld id="{10334B2A-8DCF-4396-82AC-BCAB21D1729E}" type="slidenum">
              <a:rPr lang="en-GB" smtClean="0"/>
              <a:t>‹#›</a:t>
            </a:fld>
            <a:endParaRPr lang="en-GB"/>
          </a:p>
        </p:txBody>
      </p:sp>
    </p:spTree>
    <p:extLst>
      <p:ext uri="{BB962C8B-B14F-4D97-AF65-F5344CB8AC3E}">
        <p14:creationId xmlns:p14="http://schemas.microsoft.com/office/powerpoint/2010/main" val="4107112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A0D01E2C-3F1B-2946-B562-4A5A260BBEC7}" type="datetimeFigureOut">
              <a:rPr lang="fr-FR" smtClean="0"/>
              <a:t>25/03/2020</a:t>
            </a:fld>
            <a:endParaRPr lang="fr-FR"/>
          </a:p>
        </p:txBody>
      </p:sp>
      <p:sp>
        <p:nvSpPr>
          <p:cNvPr id="4" name="Espace réservé de l’image des diapositives 3"/>
          <p:cNvSpPr>
            <a:spLocks noGrp="1" noRot="1" noChangeAspect="1"/>
          </p:cNvSpPr>
          <p:nvPr>
            <p:ph type="sldImg" idx="2"/>
          </p:nvPr>
        </p:nvSpPr>
        <p:spPr>
          <a:xfrm>
            <a:off x="1139825" y="1219200"/>
            <a:ext cx="4389438" cy="32924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798FA88-871F-5C48-9EBC-B5098FA55A7A}" type="slidenum">
              <a:rPr lang="fr-FR" smtClean="0"/>
              <a:t>‹#›</a:t>
            </a:fld>
            <a:endParaRPr lang="fr-FR"/>
          </a:p>
        </p:txBody>
      </p:sp>
    </p:spTree>
    <p:extLst>
      <p:ext uri="{BB962C8B-B14F-4D97-AF65-F5344CB8AC3E}">
        <p14:creationId xmlns:p14="http://schemas.microsoft.com/office/powerpoint/2010/main" val="1464415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1</a:t>
            </a:fld>
            <a:endParaRPr lang="fr-FR"/>
          </a:p>
        </p:txBody>
      </p:sp>
    </p:spTree>
    <p:extLst>
      <p:ext uri="{BB962C8B-B14F-4D97-AF65-F5344CB8AC3E}">
        <p14:creationId xmlns:p14="http://schemas.microsoft.com/office/powerpoint/2010/main" val="172678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b="0" i="0" u="none" strike="noStrike" noProof="0" dirty="0">
                <a:solidFill>
                  <a:schemeClr val="tx1"/>
                </a:solidFill>
                <a:latin typeface="+mn-lt"/>
                <a:ea typeface="+mn-ea"/>
                <a:cs typeface="+mn-cs"/>
              </a:rPr>
              <a:t>Evropska unija je nastala, da bi se preprečile pogoste in krvave vojne med sosednjimi državami, najhujša od katerih je bila 2. svetovna vojna. </a:t>
            </a:r>
          </a:p>
          <a:p>
            <a:r>
              <a:rPr lang="sl-SI" sz="1200" b="0" i="0" u="none" strike="noStrike" noProof="0" dirty="0">
                <a:solidFill>
                  <a:schemeClr val="tx1"/>
                </a:solidFill>
                <a:latin typeface="+mn-lt"/>
                <a:ea typeface="+mn-ea"/>
                <a:cs typeface="+mn-cs"/>
              </a:rPr>
              <a:t>Od leta 1950 so se začele evropske države gospodarsko in politično združevati v Evropsko skupnost za premog in jeklo, da bi zagotovile trajni mir.</a:t>
            </a:r>
          </a:p>
          <a:p>
            <a:endParaRPr lang="en-IE" noProof="0" dirty="0"/>
          </a:p>
          <a:p>
            <a:r>
              <a:rPr lang="sl-SI" baseline="0" noProof="0" dirty="0"/>
              <a:t>Evropsko unijo so ustanovili:</a:t>
            </a:r>
          </a:p>
          <a:p>
            <a:pPr marL="171450" indent="-171450">
              <a:buFont typeface="Arial" panose="020B0604020202020204" pitchFamily="34" charset="0"/>
              <a:buChar char="•"/>
            </a:pPr>
            <a:r>
              <a:rPr lang="sl-SI" sz="1200" b="0" i="0" u="none" strike="noStrike" noProof="0" dirty="0">
                <a:latin typeface="+mn-lt"/>
                <a:ea typeface="+mn-ea"/>
                <a:cs typeface="+mn-cs"/>
              </a:rPr>
              <a:t>Belgija</a:t>
            </a:r>
          </a:p>
          <a:p>
            <a:pPr marL="171450" indent="-171450">
              <a:buFont typeface="Arial" panose="020B0604020202020204" pitchFamily="34" charset="0"/>
              <a:buChar char="•"/>
            </a:pPr>
            <a:r>
              <a:rPr lang="sl-SI" sz="1200" b="0" i="0" u="none" strike="noStrike" noProof="0" dirty="0">
                <a:latin typeface="+mn-lt"/>
                <a:ea typeface="+mn-ea"/>
                <a:cs typeface="+mn-cs"/>
              </a:rPr>
              <a:t>Nemčija</a:t>
            </a:r>
          </a:p>
          <a:p>
            <a:pPr marL="171450" indent="-171450">
              <a:buFont typeface="Arial" panose="020B0604020202020204" pitchFamily="34" charset="0"/>
              <a:buChar char="•"/>
            </a:pPr>
            <a:r>
              <a:rPr lang="sl-SI" sz="1200" b="0" i="0" u="none" strike="noStrike" noProof="0" dirty="0">
                <a:latin typeface="+mn-lt"/>
                <a:ea typeface="+mn-ea"/>
                <a:cs typeface="+mn-cs"/>
              </a:rPr>
              <a:t>Francija</a:t>
            </a:r>
          </a:p>
          <a:p>
            <a:pPr marL="171450" indent="-171450">
              <a:buFont typeface="Arial" panose="020B0604020202020204" pitchFamily="34" charset="0"/>
              <a:buChar char="•"/>
            </a:pPr>
            <a:r>
              <a:rPr lang="sl-SI" sz="1200" b="0" i="0" u="none" strike="noStrike" noProof="0" dirty="0">
                <a:latin typeface="+mn-lt"/>
                <a:ea typeface="+mn-ea"/>
                <a:cs typeface="+mn-cs"/>
              </a:rPr>
              <a:t>Italija</a:t>
            </a:r>
          </a:p>
          <a:p>
            <a:pPr marL="171450" indent="-171450">
              <a:buFont typeface="Arial" panose="020B0604020202020204" pitchFamily="34" charset="0"/>
              <a:buChar char="•"/>
            </a:pPr>
            <a:r>
              <a:rPr lang="sl-SI" sz="1200" b="0" i="0" u="none" strike="noStrike" noProof="0" dirty="0">
                <a:latin typeface="+mn-lt"/>
                <a:ea typeface="+mn-ea"/>
                <a:cs typeface="+mn-cs"/>
              </a:rPr>
              <a:t>Luksemburg</a:t>
            </a:r>
          </a:p>
          <a:p>
            <a:pPr marL="171450" indent="-171450">
              <a:buFont typeface="Arial" panose="020B0604020202020204" pitchFamily="34" charset="0"/>
              <a:buChar char="•"/>
            </a:pPr>
            <a:r>
              <a:rPr lang="sl-SI" sz="1200" b="0" i="0" u="none" strike="noStrike" noProof="0" dirty="0">
                <a:latin typeface="+mn-lt"/>
                <a:ea typeface="+mn-ea"/>
                <a:cs typeface="+mn-cs"/>
              </a:rPr>
              <a:t>Nizozemska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084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a:t>Evropski narodi niso zmeraj sobivali v miru.</a:t>
            </a:r>
            <a:r>
              <a:rPr lang="sl-SI" baseline="0"/>
              <a:t> </a:t>
            </a:r>
            <a:r>
              <a:rPr lang="sl-SI"/>
              <a:t>Skozi stoletja so se bile številne vojne.</a:t>
            </a:r>
          </a:p>
          <a:p>
            <a:pPr marL="0" marR="0" lvl="0" indent="0" algn="l" defTabSz="914400" rtl="0" eaLnBrk="1" fontAlgn="auto" latinLnBrk="0" hangingPunct="1">
              <a:lnSpc>
                <a:spcPct val="100000"/>
              </a:lnSpc>
              <a:spcBef>
                <a:spcPts val="0"/>
              </a:spcBef>
              <a:spcAft>
                <a:spcPts val="0"/>
              </a:spcAft>
              <a:buClrTx/>
              <a:buSzTx/>
              <a:buFontTx/>
              <a:buNone/>
              <a:tabLst/>
              <a:defRPr/>
            </a:pPr>
            <a:r>
              <a:rPr lang="sl-SI"/>
              <a:t>Samo v 20. stoletju sta izbruhnili dve svetovni vojni: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sz="1200"/>
              <a:t>1914</a:t>
            </a:r>
            <a:r>
              <a:rPr lang="sl-SI" sz="1200" baseline="0"/>
              <a:t>–1918 – 1. svetovna vojna,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sz="1200" baseline="0"/>
              <a:t>1939–1945 – 2. svetovna vojna.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l-SI" sz="1200"/>
              <a:t>Kljub občasnim nesoglasjem med državami EU se temeljna načela EU v zadnjih 70 letih niso spremenila.</a:t>
            </a:r>
            <a:r>
              <a:rPr lang="sl-SI" sz="1200" baseline="0"/>
              <a:t> </a:t>
            </a:r>
            <a:r>
              <a:rPr lang="sl-SI" sz="1200"/>
              <a:t>Preprečitev prihodnjih konfliktov je bila eden od ciljev, ki so privedli do ustanovitve </a:t>
            </a:r>
            <a:r>
              <a:rPr lang="sl-SI" sz="1200" b="1"/>
              <a:t>Evropske unije</a:t>
            </a:r>
            <a:r>
              <a:rPr lang="sl-SI" sz="120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l-SI" sz="1200"/>
              <a:t>Zaradi neutrudnega </a:t>
            </a:r>
            <a:r>
              <a:rPr lang="sl-SI" sz="1200" baseline="0"/>
              <a:t>prizadevanja za mir, demokracijo in človekove pravice v Evropi in po svetu je Evropska unija leta 2012 prejela Nobelovo nagrado za mir.</a:t>
            </a:r>
          </a:p>
        </p:txBody>
      </p:sp>
      <p:sp>
        <p:nvSpPr>
          <p:cNvPr id="4" name="Slide Number Placeholder 3"/>
          <p:cNvSpPr>
            <a:spLocks noGrp="1"/>
          </p:cNvSpPr>
          <p:nvPr>
            <p:ph type="sldNum" sz="quarter" idx="10"/>
          </p:nvPr>
        </p:nvSpPr>
        <p:spPr/>
        <p:txBody>
          <a:bodyPr/>
          <a:lstStyle/>
          <a:p>
            <a:fld id="{E798FA88-871F-5C48-9EBC-B5098FA55A7A}" type="slidenum">
              <a:rPr lang="fr-FR" smtClean="0"/>
              <a:t>12</a:t>
            </a:fld>
            <a:endParaRPr lang="fr-FR"/>
          </a:p>
        </p:txBody>
      </p:sp>
    </p:spTree>
    <p:extLst>
      <p:ext uri="{BB962C8B-B14F-4D97-AF65-F5344CB8AC3E}">
        <p14:creationId xmlns:p14="http://schemas.microsoft.com/office/powerpoint/2010/main" val="386378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l-SI" noProof="0" dirty="0">
                <a:solidFill>
                  <a:schemeClr val="tx1"/>
                </a:solidFill>
              </a:rPr>
              <a:t>Z leti se je evropskemu projektu pridružilo vse več držav.</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l-SI" noProof="0" dirty="0">
                <a:solidFill>
                  <a:schemeClr val="tx1"/>
                </a:solidFill>
              </a:rPr>
              <a:t>*Združeno kraljestvo je leta 20</a:t>
            </a:r>
            <a:r>
              <a:rPr lang="fr-BE" noProof="0" dirty="0">
                <a:solidFill>
                  <a:schemeClr val="tx1"/>
                </a:solidFill>
              </a:rPr>
              <a:t>20</a:t>
            </a:r>
            <a:r>
              <a:rPr lang="sl-SI" noProof="0" dirty="0">
                <a:solidFill>
                  <a:schemeClr val="tx1"/>
                </a:solidFill>
              </a:rPr>
              <a:t> zapustilo Evropsko unijo</a:t>
            </a:r>
            <a:r>
              <a:rPr lang="fr-BE" noProof="0" dirty="0">
                <a:solidFill>
                  <a:schemeClr val="tx1"/>
                </a:solidFill>
              </a:rPr>
              <a:t>.</a:t>
            </a:r>
            <a:endParaRPr lang="sl-SI" baseline="0" noProof="0"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2274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66909" y="4693919"/>
            <a:ext cx="5335270" cy="4711339"/>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l-SI" sz="800" noProof="0" dirty="0"/>
              <a:t>Glavne faze nastanka Evropske unije: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800"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l-SI" sz="800" noProof="0" dirty="0"/>
              <a:t>Med letoma 1945 in 1950 je nekaj evropskih politikov, vključno z Robertom </a:t>
            </a:r>
            <a:r>
              <a:rPr lang="sl-SI" sz="800" noProof="0" dirty="0" err="1"/>
              <a:t>Schumanom</a:t>
            </a:r>
            <a:r>
              <a:rPr lang="sl-SI" sz="800" noProof="0" dirty="0"/>
              <a:t>, začelo proces ustanavljanja Evropske unije, v kateri živimo danes.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800"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sz="800" b="1" noProof="0" dirty="0" err="1"/>
              <a:t>Schumanova</a:t>
            </a:r>
            <a:r>
              <a:rPr lang="sl-SI" sz="800" b="1" noProof="0" dirty="0"/>
              <a:t> deklaracija iz leta 1950 </a:t>
            </a:r>
            <a:r>
              <a:rPr lang="sl-SI" sz="800" b="0" baseline="0" noProof="0" dirty="0"/>
              <a:t>– 9. maja je Robert </a:t>
            </a:r>
            <a:r>
              <a:rPr lang="sl-SI" sz="800" b="0" baseline="0" noProof="0" dirty="0" err="1"/>
              <a:t>Schuman</a:t>
            </a:r>
            <a:r>
              <a:rPr lang="sl-SI" sz="800" b="0" baseline="0" noProof="0" dirty="0"/>
              <a:t> (takratni francoski zunanji minister) predlagal, da bi bilo treba proizvodnjo premoga in jekla, tj. surovin, ki sta se uporabili pri pripravah na vojno, upravljati skupaj in tako zagotoviti, da se nobena država ne bi mogla skrivaj oboroževati proti drugim državam.</a:t>
            </a:r>
            <a:br>
              <a:rPr lang="sl-SI" sz="800" b="0" baseline="0" noProof="0" dirty="0"/>
            </a:br>
            <a:r>
              <a:rPr lang="sl-SI" sz="800" noProof="0" dirty="0"/>
              <a:t>„Evropa ne bo nastala naenkrat ali v skladu z enotnim načrtom. Gradila se bo s pomočjo konkretnih dosežkov, ki bodo najprej oblikovali dejansko solidarnost.‟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800" noProof="0" dirty="0"/>
          </a:p>
          <a:p>
            <a:pPr marL="171450" indent="-171450">
              <a:buFont typeface="Arial" panose="020B0604020202020204" pitchFamily="34" charset="0"/>
              <a:buChar char="•"/>
            </a:pPr>
            <a:r>
              <a:rPr lang="sl-SI" sz="800" noProof="0" dirty="0"/>
              <a:t>Začetek </a:t>
            </a:r>
            <a:r>
              <a:rPr lang="sl-SI" sz="800" b="1" noProof="0" dirty="0"/>
              <a:t>Evropske skupnosti za premog in jeklo </a:t>
            </a:r>
            <a:r>
              <a:rPr lang="sl-SI" sz="800" baseline="0" noProof="0" dirty="0"/>
              <a:t>–</a:t>
            </a:r>
            <a:r>
              <a:rPr lang="sl-SI" sz="800" noProof="0" dirty="0"/>
              <a:t> Leta 1951</a:t>
            </a:r>
            <a:r>
              <a:rPr lang="sl-SI" sz="800" b="0" noProof="0" dirty="0"/>
              <a:t> so se Belgija, Francija, Nemčija, Italija, Luksemburg in Nizozemska dogovorili, </a:t>
            </a:r>
            <a:r>
              <a:rPr lang="sl-SI" sz="800" noProof="0" dirty="0"/>
              <a:t>da združijo svoje industrije premoga in jekla.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800"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l-SI" sz="800" baseline="0" noProof="0" dirty="0"/>
              <a:t>Čez nekaj let se je šest držav ustanoviteljic odločilo, da bodo sodelovanje razširile na druge gospodarske panoge.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l-SI" sz="800" baseline="0" noProof="0" dirty="0"/>
              <a:t>Leta 1957 je bila podpisana Rimska pogodba, s katero je bila ustanovljena Evropska gospodarska skupnost. Vzajemno sovraštvo je nadomestilo sodelovanje.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800"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sz="800" b="1" noProof="0" dirty="0"/>
              <a:t>Rimska pogodba iz leta 1957</a:t>
            </a:r>
            <a:r>
              <a:rPr lang="sl-SI" sz="800" noProof="0" dirty="0"/>
              <a:t> –</a:t>
            </a:r>
            <a:r>
              <a:rPr lang="sl-SI" sz="800" baseline="0" noProof="0" dirty="0"/>
              <a:t> ustanovitev Evropske gospodarske skupnosti.</a:t>
            </a:r>
            <a:r>
              <a:rPr lang="sl-SI" sz="800" noProof="0" dirty="0"/>
              <a:t> Istih </a:t>
            </a:r>
            <a:r>
              <a:rPr lang="sl-SI" sz="800" baseline="0" noProof="0" dirty="0"/>
              <a:t>šest</a:t>
            </a:r>
            <a:r>
              <a:rPr lang="sl-SI" sz="800" noProof="0" dirty="0"/>
              <a:t> držav (Belgija, Francija, Nemčija, Italija, Luksemburg in Nizozemska) je vzpostavilo </a:t>
            </a:r>
            <a:r>
              <a:rPr lang="sl-SI" sz="800" baseline="0" noProof="0" dirty="0"/>
              <a:t>skupni trg</a:t>
            </a:r>
            <a:r>
              <a:rPr lang="sl-SI" sz="800" noProof="0" dirty="0"/>
              <a:t>, na katerem so lahko medsebojno trgovale, ne da bi jim bilo treba plačati dodatne davke.</a:t>
            </a:r>
            <a:br>
              <a:rPr lang="sl-SI" sz="800" noProof="0" dirty="0"/>
            </a:br>
            <a:r>
              <a:rPr lang="sl-SI" sz="800" baseline="0" noProof="0" dirty="0"/>
              <a:t>Skupni trg je ljudem v EGS kmalu olajšal življenje. Z leti se je EGS pridružilo več držav. Leta 1992 je bila skupina tako drugačna in toliko bolj združena, da se je odločila spremeniti svoje ime v Evropsko unijo (EU).</a:t>
            </a:r>
          </a:p>
          <a:p>
            <a:pPr marL="0" marR="0" lvl="0" indent="0" algn="l" defTabSz="914400" rtl="0" eaLnBrk="1" fontAlgn="auto" latinLnBrk="0" hangingPunct="1">
              <a:lnSpc>
                <a:spcPct val="100000"/>
              </a:lnSpc>
              <a:spcBef>
                <a:spcPts val="0"/>
              </a:spcBef>
              <a:spcAft>
                <a:spcPts val="0"/>
              </a:spcAft>
              <a:buClrTx/>
              <a:buSzPct val="120000"/>
              <a:buFont typeface="Arial" panose="020B0604020202020204" pitchFamily="34" charset="0"/>
              <a:buNone/>
              <a:tabLst/>
              <a:defRPr/>
            </a:pPr>
            <a:endParaRPr lang="en-GB" sz="800" b="1" noProof="0" dirty="0"/>
          </a:p>
          <a:p>
            <a:pPr marL="171450" marR="0" lvl="0" indent="-171450" algn="l" defTabSz="91440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lang="sl-SI" sz="800" b="1" baseline="0" noProof="0" dirty="0"/>
              <a:t>Maastrichtska pogodba iz leta 1992 </a:t>
            </a:r>
            <a:r>
              <a:rPr lang="sl-SI" sz="800" b="0" baseline="0" noProof="0" dirty="0"/>
              <a:t>– Ustanovitve Evropske unije, kot jo poznamo danes:</a:t>
            </a:r>
          </a:p>
          <a:p>
            <a:pPr marL="742950" lvl="1" indent="-285750">
              <a:lnSpc>
                <a:spcPct val="150000"/>
              </a:lnSpc>
              <a:buSzPct val="80000"/>
              <a:buFont typeface="Courier New" charset="0"/>
              <a:buChar char="o"/>
            </a:pPr>
            <a:r>
              <a:rPr lang="sl-SI" sz="800" b="1" noProof="0" dirty="0"/>
              <a:t>politična in ekonomska </a:t>
            </a:r>
            <a:r>
              <a:rPr lang="sl-SI" sz="800" noProof="0" dirty="0"/>
              <a:t>unija </a:t>
            </a:r>
            <a:r>
              <a:rPr lang="sl-SI" sz="800" b="0" noProof="0" dirty="0"/>
              <a:t>držav EU</a:t>
            </a:r>
          </a:p>
          <a:p>
            <a:pPr marL="742950" lvl="1" indent="-285750">
              <a:lnSpc>
                <a:spcPct val="150000"/>
              </a:lnSpc>
              <a:buSzPct val="80000"/>
              <a:buFont typeface="Courier New" charset="0"/>
              <a:buChar char="o"/>
            </a:pPr>
            <a:r>
              <a:rPr lang="sl-SI" sz="800" b="1" noProof="0" dirty="0"/>
              <a:t>brez mejnih kontrol </a:t>
            </a:r>
            <a:r>
              <a:rPr lang="sl-SI" sz="800" noProof="0" dirty="0"/>
              <a:t>med večino držav (</a:t>
            </a:r>
            <a:r>
              <a:rPr lang="sl-SI" sz="800" b="0" noProof="0" dirty="0"/>
              <a:t>schengensko območje – 1995)</a:t>
            </a:r>
          </a:p>
          <a:p>
            <a:pPr marL="742950" lvl="1" indent="-285750">
              <a:lnSpc>
                <a:spcPct val="150000"/>
              </a:lnSpc>
              <a:buSzPct val="80000"/>
              <a:buFont typeface="Courier New" charset="0"/>
              <a:buChar char="o"/>
            </a:pPr>
            <a:r>
              <a:rPr lang="sl-SI" sz="800" b="1" noProof="0" dirty="0"/>
              <a:t>ena valuta </a:t>
            </a:r>
            <a:r>
              <a:rPr lang="sl-SI" sz="800" noProof="0" dirty="0"/>
              <a:t>za večino držav (</a:t>
            </a:r>
            <a:r>
              <a:rPr lang="sl-SI" sz="800" b="0" noProof="0" dirty="0"/>
              <a:t>evro – 2002)</a:t>
            </a:r>
          </a:p>
          <a:p>
            <a:pPr lvl="1">
              <a:lnSpc>
                <a:spcPct val="150000"/>
              </a:lnSpc>
              <a:buSzPct val="80000"/>
            </a:pPr>
            <a:endParaRPr lang="en-GB" sz="800" b="0" noProof="0" dirty="0"/>
          </a:p>
          <a:p>
            <a:pPr marL="171450" indent="-171450">
              <a:buSzPct val="120000"/>
              <a:buFont typeface="Arial" panose="020B0604020202020204" pitchFamily="34" charset="0"/>
              <a:buChar char="•"/>
            </a:pPr>
            <a:r>
              <a:rPr lang="sl-SI" sz="800" b="0" i="0" u="none" strike="noStrike" baseline="0" noProof="0" dirty="0"/>
              <a:t>1993: </a:t>
            </a:r>
            <a:r>
              <a:rPr lang="sl-SI" sz="800" b="1" i="0" u="none" strike="noStrike" baseline="0" noProof="0" dirty="0"/>
              <a:t>Enotni trg </a:t>
            </a:r>
            <a:r>
              <a:rPr lang="sl-SI" sz="800" b="0" i="0" u="none" strike="noStrike" baseline="0" noProof="0" dirty="0"/>
              <a:t>je bil vzpostavljen, da bi se zagotovila prosti pretok blaga, storitev in kapitala ter prosto gibanje oseb v EU.</a:t>
            </a:r>
            <a:br>
              <a:rPr lang="sl-SI" sz="800" b="0" i="0" u="none" strike="noStrike" baseline="0" noProof="0" dirty="0"/>
            </a:br>
            <a:r>
              <a:rPr lang="sl-SI" sz="800" b="0" i="0" u="none" strike="noStrike" noProof="0" dirty="0"/>
              <a:t>EU z odpravo tehničnih, pravnih in birokratskih ovir omogoča državljanom/podjetjem, da svobodno trgujejo in poslujejo po vsej EU.</a:t>
            </a:r>
            <a:br>
              <a:rPr lang="sl-SI" sz="800" b="0" i="0" u="none" strike="noStrike" noProof="0" dirty="0"/>
            </a:br>
            <a:r>
              <a:rPr lang="sl-SI" sz="800" noProof="0" dirty="0"/>
              <a:t>Članice skupnega („enotnega“) trga so države EU ter Švica, Norveška, Islandija in Lihtenštajn.</a:t>
            </a: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14</a:t>
            </a:fld>
            <a:endParaRPr lang="fr-FR"/>
          </a:p>
        </p:txBody>
      </p:sp>
    </p:spTree>
    <p:extLst>
      <p:ext uri="{BB962C8B-B14F-4D97-AF65-F5344CB8AC3E}">
        <p14:creationId xmlns:p14="http://schemas.microsoft.com/office/powerpoint/2010/main" val="3399546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b="1" noProof="0" dirty="0"/>
              <a:t>Schengensko območje</a:t>
            </a:r>
            <a:r>
              <a:rPr lang="sl-SI" noProof="0" dirty="0"/>
              <a:t> je bilo leta 1995 vzpostavljeno za države EU </a:t>
            </a:r>
            <a:r>
              <a:rPr lang="sl-SI" baseline="0" noProof="0" dirty="0"/>
              <a:t> za odpravo kontrol na njihovih mejah.</a:t>
            </a:r>
          </a:p>
          <a:p>
            <a:r>
              <a:rPr lang="sl-SI" baseline="0" noProof="0" dirty="0"/>
              <a:t>Državljani in državljanke EU se lahko svobodno gibljejo znotraj tega območja.</a:t>
            </a:r>
          </a:p>
          <a:p>
            <a:r>
              <a:rPr lang="sl-SI" i="0" baseline="0" noProof="0" dirty="0"/>
              <a:t>Schengensko območje vključuje vse države članice EU, razen Bolgarije, Irske, Hrvaške in Romunije.</a:t>
            </a:r>
            <a:endParaRPr lang="fr-BE" i="0" baseline="0" noProof="0" dirty="0"/>
          </a:p>
          <a:p>
            <a:r>
              <a:rPr lang="sl-SI" dirty="0"/>
              <a:t>Schengensko območje vključuje tudi naslednje države, ki niso članice EU: Islandijo, Lihtenštajn, Norveško in Švico.</a:t>
            </a:r>
          </a:p>
        </p:txBody>
      </p:sp>
      <p:sp>
        <p:nvSpPr>
          <p:cNvPr id="4" name="Slide Number Placeholder 3"/>
          <p:cNvSpPr>
            <a:spLocks noGrp="1"/>
          </p:cNvSpPr>
          <p:nvPr>
            <p:ph type="sldNum" sz="quarter" idx="10"/>
          </p:nvPr>
        </p:nvSpPr>
        <p:spPr/>
        <p:txBody>
          <a:bodyPr/>
          <a:lstStyle/>
          <a:p>
            <a:fld id="{E798FA88-871F-5C48-9EBC-B5098FA55A7A}" type="slidenum">
              <a:rPr lang="fr-FR" smtClean="0"/>
              <a:t>15</a:t>
            </a:fld>
            <a:endParaRPr lang="fr-FR"/>
          </a:p>
        </p:txBody>
      </p:sp>
    </p:spTree>
    <p:extLst>
      <p:ext uri="{BB962C8B-B14F-4D97-AF65-F5344CB8AC3E}">
        <p14:creationId xmlns:p14="http://schemas.microsoft.com/office/powerpoint/2010/main" val="2804982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baseline="0" noProof="0"/>
              <a:t>Evro trenutno uporabljata približno dve tretjini državljank in državljanov EU v 19 državah.</a:t>
            </a:r>
          </a:p>
          <a:p>
            <a:pPr lvl="0">
              <a:defRPr/>
            </a:pPr>
            <a:r>
              <a:rPr lang="sl-SI" baseline="0" noProof="0"/>
              <a:t>Države članice EU, ki uporabljajo</a:t>
            </a:r>
            <a:r>
              <a:rPr lang="sl-SI"/>
              <a:t> evro</a:t>
            </a:r>
            <a:r>
              <a:rPr lang="sl-SI" baseline="0" noProof="0"/>
              <a:t>, so: Belgija, </a:t>
            </a:r>
            <a:r>
              <a:rPr lang="sl-SI"/>
              <a:t>Nemčija, Estonija</a:t>
            </a:r>
            <a:r>
              <a:rPr lang="sl-SI" baseline="0" noProof="0"/>
              <a:t>, </a:t>
            </a:r>
            <a:r>
              <a:rPr lang="sl-SI"/>
              <a:t>Irska, Grčija, Španija, Francija</a:t>
            </a:r>
            <a:r>
              <a:rPr lang="sl-SI" baseline="0" noProof="0"/>
              <a:t>, Italija, </a:t>
            </a:r>
            <a:r>
              <a:rPr lang="sl-SI"/>
              <a:t>Ciper, Latvija</a:t>
            </a:r>
            <a:r>
              <a:rPr lang="sl-SI" baseline="0" noProof="0"/>
              <a:t>, Litva, Luksemburg, Malta, Nizozemska, </a:t>
            </a:r>
            <a:r>
              <a:rPr lang="sl-SI"/>
              <a:t>Avstrija, Portugalska</a:t>
            </a:r>
            <a:r>
              <a:rPr lang="sl-SI" baseline="0" noProof="0"/>
              <a:t>, </a:t>
            </a:r>
            <a:r>
              <a:rPr lang="sl-SI"/>
              <a:t>Slovenija, Slovaška</a:t>
            </a:r>
            <a:r>
              <a:rPr lang="sl-SI" baseline="0" noProof="0"/>
              <a:t>, </a:t>
            </a:r>
            <a:r>
              <a:rPr lang="sl-SI"/>
              <a:t>Finska.</a:t>
            </a:r>
          </a:p>
          <a:p>
            <a:endParaRPr lang="en-GB" noProof="0" dirty="0"/>
          </a:p>
        </p:txBody>
      </p:sp>
      <p:sp>
        <p:nvSpPr>
          <p:cNvPr id="4" name="Slide Number Placeholder 3"/>
          <p:cNvSpPr>
            <a:spLocks noGrp="1"/>
          </p:cNvSpPr>
          <p:nvPr>
            <p:ph type="sldNum" sz="quarter" idx="10"/>
          </p:nvPr>
        </p:nvSpPr>
        <p:spPr/>
        <p:txBody>
          <a:bodyPr/>
          <a:lstStyle/>
          <a:p>
            <a:fld id="{E798FA88-871F-5C48-9EBC-B5098FA55A7A}" type="slidenum">
              <a:rPr lang="fr-FR" smtClean="0"/>
              <a:t>16</a:t>
            </a:fld>
            <a:endParaRPr lang="fr-FR"/>
          </a:p>
        </p:txBody>
      </p:sp>
    </p:spTree>
    <p:extLst>
      <p:ext uri="{BB962C8B-B14F-4D97-AF65-F5344CB8AC3E}">
        <p14:creationId xmlns:p14="http://schemas.microsoft.com/office/powerpoint/2010/main" val="2488780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17</a:t>
            </a:fld>
            <a:endParaRPr lang="fr-FR"/>
          </a:p>
        </p:txBody>
      </p:sp>
    </p:spTree>
    <p:extLst>
      <p:ext uri="{BB962C8B-B14F-4D97-AF65-F5344CB8AC3E}">
        <p14:creationId xmlns:p14="http://schemas.microsoft.com/office/powerpoint/2010/main" val="2527570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66909" y="4693919"/>
            <a:ext cx="5335270" cy="4862287"/>
          </a:xfrm>
        </p:spPr>
        <p:txBody>
          <a:bodyPr/>
          <a:lstStyle/>
          <a:p>
            <a:pPr marL="0" indent="0">
              <a:buFont typeface="Arial" panose="020B0604020202020204" pitchFamily="34" charset="0"/>
              <a:buNone/>
            </a:pPr>
            <a:r>
              <a:rPr lang="sl-SI" sz="1100" noProof="0" dirty="0">
                <a:solidFill>
                  <a:schemeClr val="tx1"/>
                </a:solidFill>
              </a:rPr>
              <a:t>Kaj pravzaprav počne EU?</a:t>
            </a:r>
          </a:p>
          <a:p>
            <a:pPr marL="0" indent="0">
              <a:buFont typeface="Arial" panose="020B0604020202020204" pitchFamily="34" charset="0"/>
              <a:buNone/>
            </a:pPr>
            <a:endParaRPr lang="en-GB" sz="1100" kern="1200" noProof="0" dirty="0">
              <a:solidFill>
                <a:schemeClr val="tx1"/>
              </a:solidFill>
              <a:effectLst/>
            </a:endParaRPr>
          </a:p>
          <a:p>
            <a:pPr marL="0" indent="0">
              <a:buFont typeface="Arial" panose="020B0604020202020204" pitchFamily="34" charset="0"/>
              <a:buNone/>
            </a:pPr>
            <a:r>
              <a:rPr lang="sl-SI" sz="1100" noProof="0" dirty="0">
                <a:solidFill>
                  <a:schemeClr val="tx1"/>
                </a:solidFill>
              </a:rPr>
              <a:t>EU med drugim vlaga v naslednje (od česar ima lahko korist tudi Max): </a:t>
            </a:r>
          </a:p>
          <a:p>
            <a:pPr marL="171450" indent="-171450" algn="l">
              <a:buFont typeface="Arial" panose="020B0604020202020204" pitchFamily="34" charset="0"/>
              <a:buChar char="•"/>
            </a:pPr>
            <a:r>
              <a:rPr lang="sl-SI" sz="1100" b="1" noProof="0" dirty="0">
                <a:solidFill>
                  <a:schemeClr val="tx1"/>
                </a:solidFill>
              </a:rPr>
              <a:t>promet</a:t>
            </a:r>
            <a:r>
              <a:rPr lang="sl-SI" sz="1100" noProof="0" dirty="0">
                <a:solidFill>
                  <a:schemeClr val="tx1"/>
                </a:solidFill>
              </a:rPr>
              <a:t>: med drugim finančno podpira projekte za razvoj trajnostne in inovativne prometne infrastrukture, kot so nove ceste, železnice, mostovi itd. (npr. </a:t>
            </a:r>
            <a:r>
              <a:rPr lang="sl-SI" sz="1100" baseline="0" noProof="0" dirty="0">
                <a:solidFill>
                  <a:schemeClr val="tx1"/>
                </a:solidFill>
              </a:rPr>
              <a:t>z vlakom je mogoče potovati neposredno iz Pariza v Budimpešto)</a:t>
            </a:r>
          </a:p>
          <a:p>
            <a:pPr marL="171450" lvl="0" indent="-171450">
              <a:buFont typeface="Arial" panose="020B0604020202020204" pitchFamily="34" charset="0"/>
              <a:buChar char="•"/>
            </a:pPr>
            <a:r>
              <a:rPr lang="sl-SI" sz="1100" b="1" noProof="0" dirty="0">
                <a:solidFill>
                  <a:schemeClr val="tx1"/>
                </a:solidFill>
              </a:rPr>
              <a:t>raziskave in inovacije</a:t>
            </a:r>
            <a:r>
              <a:rPr lang="sl-SI" sz="1100" noProof="0" dirty="0">
                <a:solidFill>
                  <a:schemeClr val="tx1"/>
                </a:solidFill>
              </a:rPr>
              <a:t>: </a:t>
            </a:r>
            <a:r>
              <a:rPr lang="sl-SI" sz="1100" baseline="0" noProof="0" dirty="0">
                <a:solidFill>
                  <a:schemeClr val="tx1"/>
                </a:solidFill>
              </a:rPr>
              <a:t>EU</a:t>
            </a:r>
            <a:r>
              <a:rPr lang="sl-SI" sz="1100" noProof="0" dirty="0">
                <a:solidFill>
                  <a:schemeClr val="tx1"/>
                </a:solidFill>
              </a:rPr>
              <a:t> na primer zagotavlja finančna sredstva za obravnavo pomembnih družbenih vprašanj, kot so podnebne spremembe, trajnostni promet in energija iz obnovljivih virov. (npr. </a:t>
            </a:r>
            <a:r>
              <a:rPr lang="sl-SI" sz="1100" baseline="0" noProof="0" dirty="0">
                <a:solidFill>
                  <a:schemeClr val="tx1"/>
                </a:solidFill>
              </a:rPr>
              <a:t>največja evropska sončna elektrarna v bližini Bordeauxa)</a:t>
            </a:r>
          </a:p>
          <a:p>
            <a:pPr marL="171450" lvl="0" indent="-171450">
              <a:buFont typeface="Arial" panose="020B0604020202020204" pitchFamily="34" charset="0"/>
              <a:buChar char="•"/>
            </a:pPr>
            <a:r>
              <a:rPr lang="sl-SI" sz="1100" b="1" noProof="0" dirty="0">
                <a:solidFill>
                  <a:schemeClr val="tx1"/>
                </a:solidFill>
              </a:rPr>
              <a:t>izobraževanje</a:t>
            </a:r>
            <a:r>
              <a:rPr lang="sl-SI" sz="1100" noProof="0" dirty="0">
                <a:solidFill>
                  <a:schemeClr val="tx1"/>
                </a:solidFill>
              </a:rPr>
              <a:t>: EU na primer finančno podpira prizadevanja držav članic za reformo sistemov izobraževanja in usposabljanja. (npr. projekti digitalnih knjižnic)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sz="1100" b="1" noProof="0" dirty="0">
                <a:solidFill>
                  <a:schemeClr val="tx1"/>
                </a:solidFill>
              </a:rPr>
              <a:t>delovna mesta</a:t>
            </a:r>
            <a:r>
              <a:rPr lang="sl-SI" sz="1100" noProof="0" dirty="0">
                <a:solidFill>
                  <a:schemeClr val="tx1"/>
                </a:solidFill>
              </a:rPr>
              <a:t>: </a:t>
            </a:r>
            <a:r>
              <a:rPr lang="sl-SI" sz="1100" b="0" noProof="0" dirty="0">
                <a:solidFill>
                  <a:schemeClr val="tx1"/>
                </a:solidFill>
              </a:rPr>
              <a:t>EU na primer spodbuja zaposlovanje in socialno vključenost z naložbami v Evropejce in Evropejke</a:t>
            </a:r>
            <a:r>
              <a:rPr lang="sl-SI" sz="1100" noProof="0" dirty="0">
                <a:solidFill>
                  <a:schemeClr val="tx1"/>
                </a:solidFill>
              </a:rPr>
              <a:t> ter njihova znanja in spretnosti. (npr. </a:t>
            </a:r>
            <a:r>
              <a:rPr lang="sl-SI" sz="1100" dirty="0"/>
              <a:t>šole za</a:t>
            </a:r>
            <a:r>
              <a:rPr lang="sl-SI" sz="1100" noProof="0" dirty="0">
                <a:solidFill>
                  <a:schemeClr val="tx1"/>
                </a:solidFill>
              </a:rPr>
              <a:t> drugo priložnost, ki ljudem brez visokošolske izobrazbe pomagajo najti delo)</a:t>
            </a:r>
          </a:p>
          <a:p>
            <a:pPr marL="171450" lvl="0" indent="-171450">
              <a:buFont typeface="Arial" panose="020B0604020202020204" pitchFamily="34" charset="0"/>
              <a:buChar char="•"/>
            </a:pPr>
            <a:r>
              <a:rPr lang="sl-SI" sz="1100" b="1" noProof="0" dirty="0">
                <a:solidFill>
                  <a:schemeClr val="tx1"/>
                </a:solidFill>
              </a:rPr>
              <a:t>socialno vključevanje</a:t>
            </a:r>
            <a:r>
              <a:rPr lang="sl-SI" sz="1100" noProof="0" dirty="0">
                <a:solidFill>
                  <a:schemeClr val="tx1"/>
                </a:solidFill>
              </a:rPr>
              <a:t>: EU na primer </a:t>
            </a:r>
            <a:r>
              <a:rPr lang="sl-SI" sz="1100" b="0" i="0" u="none" strike="noStrike" noProof="0" dirty="0">
                <a:solidFill>
                  <a:schemeClr val="tx1"/>
                </a:solidFill>
              </a:rPr>
              <a:t>podpira socialno vključevanje invalidov, mladih in starejših delavcev, nizko usposobljenih delavcev, migrantov in etničnih manjšin.</a:t>
            </a:r>
            <a:r>
              <a:rPr lang="sl-SI" sz="1100" b="0" i="0" u="none" strike="noStrike" baseline="0" noProof="0" dirty="0">
                <a:solidFill>
                  <a:schemeClr val="tx1"/>
                </a:solidFill>
              </a:rPr>
              <a:t> Poleg tega se bojuje proti revščini. (npr. pravice LGBTI, preselitev beguncev)</a:t>
            </a:r>
          </a:p>
          <a:p>
            <a:pPr marL="171450" lvl="0" indent="-171450">
              <a:buFont typeface="Arial" panose="020B0604020202020204" pitchFamily="34" charset="0"/>
              <a:buChar char="•"/>
            </a:pPr>
            <a:r>
              <a:rPr lang="sl-SI" sz="1100" b="1" noProof="0" dirty="0">
                <a:solidFill>
                  <a:schemeClr val="tx1"/>
                </a:solidFill>
              </a:rPr>
              <a:t>zdravje: </a:t>
            </a:r>
            <a:r>
              <a:rPr lang="sl-SI" sz="1100" noProof="0" dirty="0">
                <a:solidFill>
                  <a:schemeClr val="tx1"/>
                </a:solidFill>
              </a:rPr>
              <a:t>EU na primer vlaga v raziskovalne programe na področju boja proti raku. (npr. evropska kartica zdravstvenega zavarovanja,</a:t>
            </a:r>
            <a:r>
              <a:rPr lang="sl-SI" sz="1100" baseline="0" noProof="0" dirty="0">
                <a:solidFill>
                  <a:schemeClr val="tx1"/>
                </a:solidFill>
              </a:rPr>
              <a:t> predpisi za enako kakovost hrane v EU)</a:t>
            </a:r>
          </a:p>
          <a:p>
            <a:pPr marL="171450" lvl="0" indent="-171450">
              <a:buFont typeface="Arial" panose="020B0604020202020204" pitchFamily="34" charset="0"/>
              <a:buChar char="•"/>
            </a:pPr>
            <a:r>
              <a:rPr lang="sl-SI" sz="1100" b="1" noProof="0" dirty="0">
                <a:solidFill>
                  <a:schemeClr val="tx1"/>
                </a:solidFill>
              </a:rPr>
              <a:t>regionalni razvoj in najrevnejše regije v EU</a:t>
            </a:r>
            <a:r>
              <a:rPr lang="sl-SI" sz="1100" noProof="0" dirty="0">
                <a:solidFill>
                  <a:schemeClr val="tx1"/>
                </a:solidFill>
              </a:rPr>
              <a:t>: </a:t>
            </a:r>
            <a:r>
              <a:rPr lang="sl-SI" sz="1100" baseline="0" noProof="0" dirty="0">
                <a:solidFill>
                  <a:schemeClr val="tx1"/>
                </a:solidFill>
              </a:rPr>
              <a:t>EU</a:t>
            </a:r>
            <a:r>
              <a:rPr lang="sl-SI" sz="1100" noProof="0" dirty="0">
                <a:solidFill>
                  <a:schemeClr val="tx1"/>
                </a:solidFill>
              </a:rPr>
              <a:t> na primer oživlja podeželje z digitalizacijo. (npr.</a:t>
            </a:r>
            <a:r>
              <a:rPr lang="sl-SI" sz="1100" baseline="0" noProof="0" dirty="0">
                <a:solidFill>
                  <a:schemeClr val="tx1"/>
                </a:solidFill>
              </a:rPr>
              <a:t> </a:t>
            </a:r>
            <a:r>
              <a:rPr lang="sl-SI" sz="1200" b="0" i="0" u="none" strike="noStrike" dirty="0">
                <a:solidFill>
                  <a:schemeClr val="tx1"/>
                </a:solidFill>
                <a:latin typeface="+mn-lt"/>
                <a:ea typeface="+mn-ea"/>
                <a:cs typeface="+mn-cs"/>
              </a:rPr>
              <a:t>priključitev Krete na grški celinski sistem oskrbe z električno energijo</a:t>
            </a:r>
            <a:r>
              <a:rPr lang="sl-SI" sz="1100" baseline="0" noProof="0" dirty="0">
                <a:solidFill>
                  <a:schemeClr val="tx1"/>
                </a:solidFill>
              </a:rPr>
              <a:t>)</a:t>
            </a:r>
          </a:p>
          <a:p>
            <a:pPr marL="171450" lvl="0" indent="-171450">
              <a:buFont typeface="Arial" panose="020B0604020202020204" pitchFamily="34" charset="0"/>
              <a:buChar char="•"/>
            </a:pPr>
            <a:r>
              <a:rPr lang="sl-SI" sz="1100" b="1" noProof="0" dirty="0">
                <a:solidFill>
                  <a:schemeClr val="tx1"/>
                </a:solidFill>
              </a:rPr>
              <a:t>humanitarni projekti</a:t>
            </a:r>
            <a:r>
              <a:rPr lang="sl-SI" sz="1100" noProof="0" dirty="0">
                <a:solidFill>
                  <a:schemeClr val="tx1"/>
                </a:solidFill>
              </a:rPr>
              <a:t> </a:t>
            </a:r>
            <a:r>
              <a:rPr lang="sl-SI" sz="1100" b="1" noProof="0" dirty="0">
                <a:solidFill>
                  <a:schemeClr val="tx1"/>
                </a:solidFill>
              </a:rPr>
              <a:t>po vsem svetu</a:t>
            </a:r>
            <a:r>
              <a:rPr lang="sl-SI" sz="1100" noProof="0" dirty="0">
                <a:solidFill>
                  <a:schemeClr val="tx1"/>
                </a:solidFill>
              </a:rPr>
              <a:t>: EU na primer ljudem, ki so se vrnili domov po vojni ali naravni nesreči, zagotavlja dostop do cenovno dostopnih posojil, </a:t>
            </a:r>
            <a:r>
              <a:rPr lang="sl-SI" sz="1100" dirty="0"/>
              <a:t>s katerimi se lahko</a:t>
            </a:r>
            <a:r>
              <a:rPr lang="sl-SI" sz="1100" noProof="0" dirty="0">
                <a:solidFill>
                  <a:schemeClr val="tx1"/>
                </a:solidFill>
              </a:rPr>
              <a:t> spet postavijo na noge.</a:t>
            </a:r>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19</a:t>
            </a:fld>
            <a:endParaRPr lang="fr-FR"/>
          </a:p>
        </p:txBody>
      </p:sp>
    </p:spTree>
    <p:extLst>
      <p:ext uri="{BB962C8B-B14F-4D97-AF65-F5344CB8AC3E}">
        <p14:creationId xmlns:p14="http://schemas.microsoft.com/office/powerpoint/2010/main" val="3130055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66909" y="4693921"/>
            <a:ext cx="5335270" cy="4839062"/>
          </a:xfrm>
        </p:spPr>
        <p:txBody>
          <a:bodyPr/>
          <a:lstStyle/>
          <a:p>
            <a:pPr marL="0" indent="0">
              <a:buFont typeface="Arial" panose="020B0604020202020204" pitchFamily="34" charset="0"/>
              <a:buNone/>
            </a:pPr>
            <a:r>
              <a:rPr lang="sl-SI" sz="1000" i="0"/>
              <a:t>EU si med drugim prizadeva za:</a:t>
            </a:r>
          </a:p>
          <a:p>
            <a:pPr marL="171450" lvl="0" indent="-171450">
              <a:buFont typeface="Arial" panose="020B0604020202020204" pitchFamily="34" charset="0"/>
              <a:buChar char="•"/>
            </a:pPr>
            <a:r>
              <a:rPr lang="sl-SI" sz="1000" b="0"/>
              <a:t>varstvo</a:t>
            </a:r>
            <a:r>
              <a:rPr lang="sl-SI" sz="1000" b="1"/>
              <a:t> okolja in biotske raznovrstnosti</a:t>
            </a:r>
            <a:r>
              <a:rPr lang="sl-SI" sz="1000"/>
              <a:t>:</a:t>
            </a:r>
            <a:r>
              <a:rPr lang="sl-SI" sz="1000" b="1"/>
              <a:t> </a:t>
            </a:r>
            <a:r>
              <a:rPr lang="sl-SI" sz="1000"/>
              <a:t>prizadeva si</a:t>
            </a:r>
            <a:r>
              <a:rPr lang="sl-SI" sz="1000" b="1"/>
              <a:t> </a:t>
            </a:r>
            <a:r>
              <a:rPr lang="sl-SI" sz="1000"/>
              <a:t>na primer zaustaviti izgubo biotske raznovrstnosti in ekosistemov v EU ter prispevati k zaustavljanju svetovne izgube biotske raznovrstnosti do leta 2020;</a:t>
            </a:r>
          </a:p>
          <a:p>
            <a:pPr marL="171450" lvl="0" indent="-171450">
              <a:buFont typeface="Arial" panose="020B0604020202020204" pitchFamily="34" charset="0"/>
              <a:buChar char="•"/>
            </a:pPr>
            <a:r>
              <a:rPr lang="sl-SI" sz="1000" b="0"/>
              <a:t>boj</a:t>
            </a:r>
            <a:r>
              <a:rPr lang="sl-SI" sz="1000" b="1"/>
              <a:t> proti podnebnim spremembam</a:t>
            </a:r>
            <a:r>
              <a:rPr lang="sl-SI" sz="1000"/>
              <a:t>: tako namerava EU</a:t>
            </a:r>
            <a:r>
              <a:rPr lang="sl-SI" sz="1000" b="1"/>
              <a:t> </a:t>
            </a:r>
            <a:r>
              <a:rPr lang="sl-SI" sz="1000"/>
              <a:t>do leta 2050 znatno zmanjšati svoje emisije, in sicer za 80–95 % v primerjavi z letom 1990;</a:t>
            </a:r>
          </a:p>
          <a:p>
            <a:pPr marL="171450" lvl="0" indent="-171450">
              <a:buFont typeface="Arial" panose="020B0604020202020204" pitchFamily="34" charset="0"/>
              <a:buChar char="•"/>
            </a:pPr>
            <a:r>
              <a:rPr lang="sl-SI" sz="1000" b="0"/>
              <a:t>pomoč pri varovanju </a:t>
            </a:r>
            <a:r>
              <a:rPr lang="sl-SI" sz="1000" b="1"/>
              <a:t>meja ter </a:t>
            </a:r>
            <a:r>
              <a:rPr lang="sl-SI" sz="1000" b="0"/>
              <a:t>boju proti</a:t>
            </a:r>
            <a:r>
              <a:rPr lang="sl-SI" sz="1000" b="1"/>
              <a:t> ekstremizmu in organiziranemu kriminalu</a:t>
            </a:r>
            <a:r>
              <a:rPr lang="sl-SI" sz="1000"/>
              <a:t>: tako se bojuje proti čezmejnemu kriminalu, kot je tihotapljenje prepovedanih drog in orožja;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sz="1000" b="0"/>
              <a:t>varstvo </a:t>
            </a:r>
            <a:r>
              <a:rPr lang="sl-SI" sz="1000" b="1"/>
              <a:t>pravic potrošnikov</a:t>
            </a:r>
            <a:r>
              <a:rPr lang="sl-SI" sz="1000"/>
              <a:t>: zagotavlja</a:t>
            </a:r>
            <a:r>
              <a:rPr lang="sl-SI" sz="1000" b="1"/>
              <a:t> </a:t>
            </a:r>
            <a:r>
              <a:rPr lang="sl-SI" sz="1000"/>
              <a:t>na primer, da lahko svoj mobilni telefon uporabljaš v drugih državah EU brez dodatnih stroškov za gostovanje in da uživaš vse pravice potnikov. V primeru odpovedi ali zamude leta lahko zahtevaš povračilo.</a:t>
            </a:r>
            <a:r>
              <a:rPr lang="sl-SI" sz="1000" baseline="0"/>
              <a:t> Ker je EU razbila monopole in omogočila konkurenco v letalskem sektorju, je zračni prevoz postal veliko cenejši. </a:t>
            </a:r>
            <a:r>
              <a:rPr lang="sl-SI" sz="1000"/>
              <a:t>Izdelke, ki jih naročiš prek spleta in ti ne ustrezajo, lahko vrneš;</a:t>
            </a:r>
          </a:p>
          <a:p>
            <a:pPr marL="171450" lvl="0" indent="-171450">
              <a:buFont typeface="Arial" panose="020B0604020202020204" pitchFamily="34" charset="0"/>
              <a:buChar char="•"/>
            </a:pPr>
            <a:r>
              <a:rPr lang="sl-SI" sz="1000" b="0"/>
              <a:t>varovanje</a:t>
            </a:r>
            <a:r>
              <a:rPr lang="sl-SI" sz="1000" b="1"/>
              <a:t> zdravja in varnosti potrošnikov</a:t>
            </a:r>
            <a:r>
              <a:rPr lang="sl-SI" sz="1000"/>
              <a:t>: EU je na primer uvedla stroga pravila glede označevanja nekaterih izdelkov, kot so hrana, pijača in kozmetični izdelki, </a:t>
            </a:r>
            <a:r>
              <a:rPr lang="sl-SI" sz="1000" baseline="0"/>
              <a:t>da lahko veš, kaj izbrati, kadar želiš „kupovati zeleno“ ali bolj zdravo. Poleg tega EU z omejitvami za onesnaževanje zraka in vode, ki veljajo po vsej Evropi, zagotavlja čisto kopalno in pitno vodo. Z evropsko kartico zdravstvenega zavarovanja ti bo v tujini zagotovljeno javno zdravstveno varstvo po enakih cenah kot lokalnim prebivalcem in prebivalkam v vseh državah EU;</a:t>
            </a:r>
          </a:p>
          <a:p>
            <a:pPr marL="171450" lvl="0" indent="-171450">
              <a:buFont typeface="Arial" panose="020B0604020202020204" pitchFamily="34" charset="0"/>
              <a:buChar char="•"/>
            </a:pPr>
            <a:r>
              <a:rPr lang="sl-SI" sz="1000" b="0"/>
              <a:t>varovanje </a:t>
            </a:r>
            <a:r>
              <a:rPr lang="sl-SI" sz="1000" b="1"/>
              <a:t>tvoje zasebnosti</a:t>
            </a:r>
            <a:r>
              <a:rPr lang="sl-SI" sz="1000"/>
              <a:t>: EU na primer zagotavlja, da se lahko osebni podatki zbirajo samo pod strogimi pogoji in za zakonite namene.</a:t>
            </a:r>
          </a:p>
          <a:p>
            <a:pPr marL="171450" lvl="0" indent="-171450">
              <a:buFont typeface="Arial" panose="020B0604020202020204" pitchFamily="34" charset="0"/>
              <a:buChar char="•"/>
            </a:pPr>
            <a:endParaRPr lang="en-GB" sz="1000" kern="1200" dirty="0">
              <a:effectLst/>
            </a:endParaRPr>
          </a:p>
          <a:p>
            <a:r>
              <a:rPr lang="sl-SI" sz="1000" b="1"/>
              <a:t>AGENCIJE: ZAGOTAVLJAJO NAŠO VARNOST</a:t>
            </a:r>
          </a:p>
          <a:p>
            <a:r>
              <a:rPr lang="sl-SI" sz="1000">
                <a:cs typeface="Calibri" panose="020F0502020204030204" pitchFamily="34" charset="0"/>
              </a:rPr>
              <a:t>EU ima več kot 40 agencij po vsej EU.</a:t>
            </a:r>
          </a:p>
          <a:p>
            <a:r>
              <a:rPr lang="sl-SI" sz="1000">
                <a:cs typeface="Calibri" panose="020F0502020204030204" pitchFamily="34" charset="0"/>
              </a:rPr>
              <a:t>Ukvarjajo se s specifičnimi temami, kot so:</a:t>
            </a:r>
          </a:p>
          <a:p>
            <a:pPr marL="285750" marR="0" lvl="0" indent="-285750" algn="l" defTabSz="91440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lang="sl-SI" sz="1000" b="1">
                <a:cs typeface="Calibri" panose="020F0502020204030204" pitchFamily="34" charset="0"/>
              </a:rPr>
              <a:t>kemikalije – </a:t>
            </a:r>
            <a:r>
              <a:rPr lang="sl-SI" sz="1000">
                <a:cs typeface="Calibri" panose="020F0502020204030204" pitchFamily="34" charset="0"/>
              </a:rPr>
              <a:t>Evropska agencija za kemikalije – ECHA;</a:t>
            </a:r>
          </a:p>
          <a:p>
            <a:pPr marL="285750" marR="0" lvl="0" indent="-285750" algn="l" defTabSz="91440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lang="sl-SI" sz="1000" b="1">
                <a:cs typeface="Calibri" panose="020F0502020204030204" pitchFamily="34" charset="0"/>
              </a:rPr>
              <a:t>hrana – </a:t>
            </a:r>
            <a:r>
              <a:rPr lang="sl-SI" sz="1000">
                <a:cs typeface="Calibri" panose="020F0502020204030204" pitchFamily="34" charset="0"/>
              </a:rPr>
              <a:t>Evropska agencija za varnost hrane – EFSA;</a:t>
            </a:r>
          </a:p>
          <a:p>
            <a:pPr marL="171450" indent="-171450">
              <a:buSzPct val="120000"/>
              <a:buFont typeface="Arial" panose="020B0604020202020204" pitchFamily="34" charset="0"/>
              <a:buChar char="•"/>
            </a:pPr>
            <a:r>
              <a:rPr lang="sl-SI" sz="1000" b="1">
                <a:cs typeface="Calibri" panose="020F0502020204030204" pitchFamily="34" charset="0"/>
              </a:rPr>
              <a:t>   temeljne pravice – </a:t>
            </a:r>
            <a:r>
              <a:rPr lang="sl-SI" sz="1000">
                <a:cs typeface="Calibri" panose="020F0502020204030204" pitchFamily="34" charset="0"/>
              </a:rPr>
              <a:t>Agencija Evropske unije za temeljne pravice – FRA;</a:t>
            </a:r>
          </a:p>
          <a:p>
            <a:pPr marL="285750" marR="0" lvl="0" indent="-285750" algn="l" defTabSz="91440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lang="sl-SI" sz="1000" b="1">
                <a:cs typeface="Calibri" panose="020F0502020204030204" pitchFamily="34" charset="0"/>
              </a:rPr>
              <a:t>zdravila – </a:t>
            </a:r>
            <a:r>
              <a:rPr lang="sl-SI" sz="1000">
                <a:cs typeface="Calibri" panose="020F0502020204030204" pitchFamily="34" charset="0"/>
              </a:rPr>
              <a:t>Evropska agencija za zdravila – EMA</a:t>
            </a:r>
          </a:p>
          <a:p>
            <a:pPr marL="285750" indent="-285750">
              <a:buSzPct val="120000"/>
              <a:buFont typeface="Arial" panose="020B0604020202020204" pitchFamily="34" charset="0"/>
              <a:buChar char="•"/>
            </a:pPr>
            <a:r>
              <a:rPr lang="sl-SI" sz="1000" b="0">
                <a:cs typeface="Calibri" panose="020F0502020204030204" pitchFamily="34" charset="0"/>
              </a:rPr>
              <a:t>in še številne druge.</a:t>
            </a:r>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20</a:t>
            </a:fld>
            <a:endParaRPr lang="fr-FR"/>
          </a:p>
        </p:txBody>
      </p:sp>
    </p:spTree>
    <p:extLst>
      <p:ext uri="{BB962C8B-B14F-4D97-AF65-F5344CB8AC3E}">
        <p14:creationId xmlns:p14="http://schemas.microsoft.com/office/powerpoint/2010/main" val="412308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693921"/>
            <a:ext cx="5335270" cy="4757782"/>
          </a:xfrm>
        </p:spPr>
        <p:txBody>
          <a:bodyPr/>
          <a:lstStyle/>
          <a:p>
            <a:r>
              <a:rPr lang="sl-SI" sz="1100">
                <a:solidFill>
                  <a:schemeClr val="tx1"/>
                </a:solidFill>
                <a:latin typeface="+mn-lt"/>
                <a:ea typeface="+mn-ea"/>
                <a:cs typeface="+mn-cs"/>
              </a:rPr>
              <a:t>Zaradi EU lahko med drugim:</a:t>
            </a:r>
          </a:p>
          <a:p>
            <a:pPr marL="171450" indent="-171450">
              <a:buFont typeface="Arial" panose="020B0604020202020204" pitchFamily="34" charset="0"/>
              <a:buChar char="•"/>
            </a:pPr>
            <a:r>
              <a:rPr lang="sl-SI" sz="1100" b="1">
                <a:solidFill>
                  <a:schemeClr val="tx1"/>
                </a:solidFill>
                <a:latin typeface="+mn-lt"/>
                <a:ea typeface="+mn-ea"/>
                <a:cs typeface="+mn-cs"/>
              </a:rPr>
              <a:t>potuješ in prebivaš v kateri koli državi EU</a:t>
            </a:r>
            <a:r>
              <a:rPr lang="sl-SI" sz="1100">
                <a:solidFill>
                  <a:schemeClr val="tx1"/>
                </a:solidFill>
                <a:latin typeface="+mn-lt"/>
                <a:ea typeface="+mn-ea"/>
                <a:cs typeface="+mn-cs"/>
              </a:rPr>
              <a:t>: na primer v okviru pobude DiscoverEU lahko 18-letni državljani in državljanke EU prejmejo vozovnice za potovanje po Evropi, in sicer predvsem z vlakom. </a:t>
            </a:r>
            <a:r>
              <a:rPr lang="sl-SI" sz="1100" baseline="0">
                <a:solidFill>
                  <a:schemeClr val="tx1"/>
                </a:solidFill>
                <a:latin typeface="+mn-lt"/>
                <a:ea typeface="+mn-ea"/>
                <a:cs typeface="+mn-cs"/>
              </a:rPr>
              <a:t>Z odpravo meja med državami v schengenskem območju je potovanje postalo veliko cenejše in lažje;</a:t>
            </a:r>
          </a:p>
          <a:p>
            <a:pPr marL="171450" lvl="0" indent="-171450">
              <a:buFont typeface="Arial" panose="020B0604020202020204" pitchFamily="34" charset="0"/>
              <a:buChar char="•"/>
            </a:pPr>
            <a:r>
              <a:rPr lang="sl-SI" sz="1100" b="1">
                <a:solidFill>
                  <a:schemeClr val="tx1"/>
                </a:solidFill>
                <a:latin typeface="+mn-lt"/>
                <a:ea typeface="+mn-ea"/>
                <a:cs typeface="+mn-cs"/>
              </a:rPr>
              <a:t>študiraš ali se usposabljaš v tujini</a:t>
            </a:r>
            <a:r>
              <a:rPr lang="sl-SI" sz="1100">
                <a:solidFill>
                  <a:schemeClr val="tx1"/>
                </a:solidFill>
                <a:latin typeface="+mn-lt"/>
                <a:ea typeface="+mn-ea"/>
                <a:cs typeface="+mn-cs"/>
              </a:rPr>
              <a:t>: na primer v okviru programa Erasmus+ je mogoče pridobiti nepovratna sredstva za najrazličnejše aktivnosti, vključno z delovnimi praksami v tujini za študente ter usposabljanjem za učitelje in izobraževalno osebje. Poleg tega se lahko prijaviš za pripravništvo v evropskih institucijah. Svobodno lahko izbiraš, kje študirati, </a:t>
            </a:r>
            <a:r>
              <a:rPr lang="sl-SI" sz="1100" baseline="0">
                <a:solidFill>
                  <a:schemeClr val="tx1"/>
                </a:solidFill>
                <a:latin typeface="+mn-lt"/>
                <a:ea typeface="+mn-ea"/>
                <a:cs typeface="+mn-cs"/>
              </a:rPr>
              <a:t>delati in živeti; enotni trg EU omogoča prosto gibanje oseb;</a:t>
            </a:r>
          </a:p>
          <a:p>
            <a:pPr marL="171450" lvl="0" indent="-171450">
              <a:buFont typeface="Arial" panose="020B0604020202020204" pitchFamily="34" charset="0"/>
              <a:buChar char="•"/>
            </a:pPr>
            <a:r>
              <a:rPr lang="sl-SI" sz="1100" b="1">
                <a:solidFill>
                  <a:schemeClr val="tx1"/>
                </a:solidFill>
                <a:latin typeface="+mn-lt"/>
                <a:ea typeface="+mn-ea"/>
                <a:cs typeface="+mn-cs"/>
              </a:rPr>
              <a:t>opravljaš prostovoljsko delo</a:t>
            </a:r>
            <a:r>
              <a:rPr lang="sl-SI" sz="1100">
                <a:solidFill>
                  <a:schemeClr val="tx1"/>
                </a:solidFill>
                <a:latin typeface="+mn-lt"/>
                <a:ea typeface="+mn-ea"/>
                <a:cs typeface="+mn-cs"/>
              </a:rPr>
              <a:t> </a:t>
            </a:r>
            <a:r>
              <a:rPr lang="sl-SI" sz="1100" b="1">
                <a:solidFill>
                  <a:schemeClr val="tx1"/>
                </a:solidFill>
                <a:latin typeface="+mn-lt"/>
                <a:ea typeface="+mn-ea"/>
                <a:cs typeface="+mn-cs"/>
              </a:rPr>
              <a:t>pri humanitarnih projektih</a:t>
            </a:r>
            <a:r>
              <a:rPr lang="sl-SI" sz="1100">
                <a:solidFill>
                  <a:schemeClr val="tx1"/>
                </a:solidFill>
                <a:latin typeface="+mn-lt"/>
                <a:ea typeface="+mn-ea"/>
                <a:cs typeface="+mn-cs"/>
              </a:rPr>
              <a:t>: na primer evropska solidarnostna enota je pobuda, ki mladim omogoča prostovoljsko delo ali sodelovanje pri projektih v njihovi državi ali tujini v korist skupnosti in ljudi po vsej Evropi;</a:t>
            </a:r>
          </a:p>
          <a:p>
            <a:pPr marL="171450" lvl="0" indent="-171450">
              <a:buFont typeface="Arial" panose="020B0604020202020204" pitchFamily="34" charset="0"/>
              <a:buChar char="•"/>
            </a:pPr>
            <a:r>
              <a:rPr lang="sl-SI" sz="1100" b="1">
                <a:solidFill>
                  <a:schemeClr val="tx1"/>
                </a:solidFill>
                <a:latin typeface="+mn-lt"/>
                <a:ea typeface="+mn-ea"/>
                <a:cs typeface="+mn-cs"/>
              </a:rPr>
              <a:t>lažje dobiš delo</a:t>
            </a:r>
            <a:r>
              <a:rPr lang="sl-SI" sz="1100">
                <a:solidFill>
                  <a:schemeClr val="tx1"/>
                </a:solidFill>
                <a:latin typeface="+mn-lt"/>
                <a:ea typeface="+mn-ea"/>
                <a:cs typeface="+mn-cs"/>
              </a:rPr>
              <a:t>: na primer namen jamstva za mlade je zagotoviti, da vsi mladi, mlajši od 25 let, v štirih mesecih po tem, ko postanejo brezposelni ali se prenehajo formalno izobraževati, prejmejo kakovostno ponudbo za zaposlitev, nadaljnje izobraževanje, vajeništvo ali pripravništvo; </a:t>
            </a:r>
          </a:p>
          <a:p>
            <a:pPr marL="171450" lvl="0" indent="-171450">
              <a:buFont typeface="Arial" panose="020B0604020202020204" pitchFamily="34" charset="0"/>
              <a:buChar char="•"/>
            </a:pPr>
            <a:r>
              <a:rPr lang="sl-SI" sz="1100" b="1">
                <a:solidFill>
                  <a:schemeClr val="tx1"/>
                </a:solidFill>
                <a:latin typeface="+mn-lt"/>
                <a:ea typeface="+mn-ea"/>
                <a:cs typeface="+mn-cs"/>
              </a:rPr>
              <a:t>oblikuješ Evropo</a:t>
            </a:r>
            <a:r>
              <a:rPr lang="sl-SI" sz="1100">
                <a:solidFill>
                  <a:schemeClr val="tx1"/>
                </a:solidFill>
                <a:latin typeface="+mn-lt"/>
                <a:ea typeface="+mn-ea"/>
                <a:cs typeface="+mn-cs"/>
              </a:rPr>
              <a:t>: na primer z:</a:t>
            </a:r>
          </a:p>
          <a:p>
            <a:r>
              <a:rPr lang="sl-SI" sz="1100">
                <a:solidFill>
                  <a:schemeClr val="tx1"/>
                </a:solidFill>
                <a:latin typeface="+mn-lt"/>
                <a:ea typeface="+mn-ea"/>
                <a:cs typeface="+mn-cs"/>
              </a:rPr>
              <a:t>    – udeležbo na volitvah v Evropski parlament;</a:t>
            </a:r>
          </a:p>
          <a:p>
            <a:r>
              <a:rPr lang="sl-SI" sz="1100">
                <a:solidFill>
                  <a:schemeClr val="tx1"/>
                </a:solidFill>
                <a:latin typeface="+mn-lt"/>
                <a:ea typeface="+mn-ea"/>
                <a:cs typeface="+mn-cs"/>
              </a:rPr>
              <a:t>    – sodelovanjem pri spletih javnih posvetovanjih, s katerimi Evropska komisija zbira mnenja državljank in državljanov;</a:t>
            </a:r>
          </a:p>
          <a:p>
            <a:pPr marL="171450" indent="-171450">
              <a:buFont typeface="Arial" panose="020B0604020202020204" pitchFamily="34" charset="0"/>
              <a:buChar char="•"/>
            </a:pPr>
            <a:r>
              <a:rPr lang="sl-SI" sz="1100">
                <a:solidFill>
                  <a:schemeClr val="tx1"/>
                </a:solidFill>
                <a:latin typeface="+mn-lt"/>
                <a:ea typeface="+mn-ea"/>
                <a:cs typeface="+mn-cs"/>
              </a:rPr>
              <a:t>začneš ali podpreš </a:t>
            </a:r>
            <a:r>
              <a:rPr lang="sl-SI" sz="1100" b="1">
                <a:solidFill>
                  <a:schemeClr val="tx1"/>
                </a:solidFill>
                <a:latin typeface="+mn-lt"/>
                <a:ea typeface="+mn-ea"/>
                <a:cs typeface="+mn-cs"/>
              </a:rPr>
              <a:t>evropsko državljansko pobudo</a:t>
            </a:r>
            <a:r>
              <a:rPr lang="sl-SI" sz="1100">
                <a:solidFill>
                  <a:schemeClr val="tx1"/>
                </a:solidFill>
                <a:latin typeface="+mn-lt"/>
                <a:ea typeface="+mn-ea"/>
                <a:cs typeface="+mn-cs"/>
              </a:rPr>
              <a:t>, s katero je mogoče Evropsko komisijo pozvati, naj predlaga zakonodajo v zvezi z določeno temo, za katero je odgovorna EU;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sz="1100" b="0">
                <a:solidFill>
                  <a:schemeClr val="tx1"/>
                </a:solidFill>
                <a:latin typeface="+mn-lt"/>
                <a:ea typeface="+mn-ea"/>
                <a:cs typeface="+mn-cs"/>
              </a:rPr>
              <a:t>sodeluješ pri</a:t>
            </a:r>
            <a:r>
              <a:rPr lang="sl-SI" sz="1100" b="1">
                <a:solidFill>
                  <a:schemeClr val="tx1"/>
                </a:solidFill>
                <a:latin typeface="+mn-lt"/>
                <a:ea typeface="+mn-ea"/>
                <a:cs typeface="+mn-cs"/>
              </a:rPr>
              <a:t> dialogih z državljani</a:t>
            </a:r>
            <a:r>
              <a:rPr lang="sl-SI" sz="1100">
                <a:solidFill>
                  <a:schemeClr val="tx1"/>
                </a:solidFill>
                <a:latin typeface="+mn-lt"/>
                <a:ea typeface="+mn-ea"/>
                <a:cs typeface="+mn-cs"/>
              </a:rPr>
              <a:t>, ki potekajo po vsej EU in na katerih lahko s predstavniki EU razpravljaš o evropskih temah.</a:t>
            </a:r>
          </a:p>
        </p:txBody>
      </p:sp>
      <p:sp>
        <p:nvSpPr>
          <p:cNvPr id="4" name="Slide Number Placeholder 3"/>
          <p:cNvSpPr>
            <a:spLocks noGrp="1"/>
          </p:cNvSpPr>
          <p:nvPr>
            <p:ph type="sldNum" sz="quarter" idx="10"/>
          </p:nvPr>
        </p:nvSpPr>
        <p:spPr/>
        <p:txBody>
          <a:bodyPr/>
          <a:lstStyle/>
          <a:p>
            <a:fld id="{E798FA88-871F-5C48-9EBC-B5098FA55A7A}" type="slidenum">
              <a:rPr lang="fr-FR" smtClean="0"/>
              <a:t>21</a:t>
            </a:fld>
            <a:endParaRPr lang="fr-FR"/>
          </a:p>
        </p:txBody>
      </p:sp>
    </p:spTree>
    <p:extLst>
      <p:ext uri="{BB962C8B-B14F-4D97-AF65-F5344CB8AC3E}">
        <p14:creationId xmlns:p14="http://schemas.microsoft.com/office/powerpoint/2010/main" val="1729783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i="0" u="none" noProof="0"/>
              <a:t>Ta slika </a:t>
            </a:r>
            <a:r>
              <a:rPr lang="sl-SI" i="0" u="none" baseline="0" noProof="0"/>
              <a:t>prikazuje</a:t>
            </a:r>
            <a:r>
              <a:rPr lang="sl-SI" sz="1200" b="0" i="0" u="none" strike="noStrike" noProof="0">
                <a:solidFill>
                  <a:schemeClr val="tx1"/>
                </a:solidFill>
                <a:latin typeface="+mn-lt"/>
                <a:ea typeface="+mn-ea"/>
                <a:cs typeface="+mn-cs"/>
              </a:rPr>
              <a:t> Evropo</a:t>
            </a:r>
            <a:r>
              <a:rPr lang="sl-SI" sz="1200" b="0" i="0" u="none" strike="noStrike" baseline="0" noProof="0">
                <a:solidFill>
                  <a:schemeClr val="tx1"/>
                </a:solidFill>
                <a:latin typeface="+mn-lt"/>
                <a:ea typeface="+mn-ea"/>
                <a:cs typeface="+mn-cs"/>
              </a:rPr>
              <a:t>, ki je bila prvotno </a:t>
            </a:r>
            <a:r>
              <a:rPr lang="sl-SI" sz="1200" b="0" i="0" u="none" strike="noStrike" noProof="0">
                <a:solidFill>
                  <a:schemeClr val="tx1"/>
                </a:solidFill>
                <a:latin typeface="+mn-lt"/>
                <a:ea typeface="+mn-ea"/>
                <a:cs typeface="+mn-cs"/>
              </a:rPr>
              <a:t>kretska boginja meseca, v grški mitologiji pa nastopa kot deviška feničanska princesa. Po</a:t>
            </a:r>
            <a:r>
              <a:rPr lang="sl-SI" sz="1200" b="0" i="0" u="none" strike="noStrike" baseline="0" noProof="0">
                <a:solidFill>
                  <a:schemeClr val="tx1"/>
                </a:solidFill>
                <a:latin typeface="+mn-lt"/>
                <a:ea typeface="+mn-ea"/>
                <a:cs typeface="+mn-cs"/>
              </a:rPr>
              <a:t> njej je dobila ime celina Evropa.</a:t>
            </a:r>
          </a:p>
          <a:p>
            <a:endParaRPr lang="en-IE" i="0" u="none" noProof="0" dirty="0"/>
          </a:p>
          <a:p>
            <a:r>
              <a:rPr lang="sl-SI" i="0" u="none" baseline="0" noProof="0"/>
              <a:t>Avtor slike z naslovom „rapimento di Europa“ (Ugrabitev Evrope) je italijanski umetnik Liberale da Verona.</a:t>
            </a:r>
          </a:p>
        </p:txBody>
      </p:sp>
      <p:sp>
        <p:nvSpPr>
          <p:cNvPr id="4" name="Slide Number Placeholder 3"/>
          <p:cNvSpPr>
            <a:spLocks noGrp="1"/>
          </p:cNvSpPr>
          <p:nvPr>
            <p:ph type="sldNum" sz="quarter" idx="10"/>
          </p:nvPr>
        </p:nvSpPr>
        <p:spPr/>
        <p:txBody>
          <a:bodyPr/>
          <a:lstStyle/>
          <a:p>
            <a:fld id="{E798FA88-871F-5C48-9EBC-B5098FA55A7A}" type="slidenum">
              <a:rPr lang="fr-FR" smtClean="0"/>
              <a:t>2</a:t>
            </a:fld>
            <a:endParaRPr lang="fr-FR"/>
          </a:p>
        </p:txBody>
      </p:sp>
    </p:spTree>
    <p:extLst>
      <p:ext uri="{BB962C8B-B14F-4D97-AF65-F5344CB8AC3E}">
        <p14:creationId xmlns:p14="http://schemas.microsoft.com/office/powerpoint/2010/main" val="985428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a:t>Primeri</a:t>
            </a:r>
            <a:r>
              <a:rPr lang="sl-SI" baseline="0"/>
              <a:t> tem: </a:t>
            </a:r>
          </a:p>
          <a:p>
            <a:pPr marL="171450" indent="-171450">
              <a:buFont typeface="Arial" panose="020B0604020202020204" pitchFamily="34" charset="0"/>
              <a:buChar char="•"/>
            </a:pPr>
            <a:r>
              <a:rPr lang="sl-SI" baseline="0"/>
              <a:t>človekove pravice (npr. pravice LGBTI);</a:t>
            </a:r>
          </a:p>
          <a:p>
            <a:pPr marL="171450" indent="-171450">
              <a:buFont typeface="Arial" panose="020B0604020202020204" pitchFamily="34" charset="0"/>
              <a:buChar char="•"/>
            </a:pPr>
            <a:r>
              <a:rPr lang="sl-SI" baseline="0"/>
              <a:t>okolje (npr. podnebne spremembe);</a:t>
            </a:r>
          </a:p>
          <a:p>
            <a:pPr marL="171450" indent="-171450">
              <a:buFont typeface="Arial" panose="020B0604020202020204" pitchFamily="34" charset="0"/>
              <a:buChar char="•"/>
            </a:pPr>
            <a:r>
              <a:rPr lang="sl-SI" baseline="0"/>
              <a:t>zaposlovanje (npr. kako dobiti zaposlitev po študiju);</a:t>
            </a:r>
          </a:p>
          <a:p>
            <a:pPr marL="171450" indent="-171450">
              <a:buFont typeface="Arial" panose="020B0604020202020204" pitchFamily="34" charset="0"/>
              <a:buChar char="•"/>
            </a:pPr>
            <a:r>
              <a:rPr lang="sl-SI" baseline="0"/>
              <a:t>mladi (npr. kako lahko mladi dobijo priložnosti);</a:t>
            </a:r>
          </a:p>
          <a:p>
            <a:pPr marL="171450" indent="-171450">
              <a:buFont typeface="Arial" panose="020B0604020202020204" pitchFamily="34" charset="0"/>
              <a:buChar char="•"/>
            </a:pPr>
            <a:r>
              <a:rPr lang="sl-SI" baseline="0"/>
              <a:t>socialno vključevanje (npr. enakost spolov);</a:t>
            </a:r>
          </a:p>
          <a:p>
            <a:pPr marL="171450" indent="-171450">
              <a:buFont typeface="Arial" panose="020B0604020202020204" pitchFamily="34" charset="0"/>
              <a:buChar char="•"/>
            </a:pPr>
            <a:r>
              <a:rPr lang="sl-SI" baseline="0"/>
              <a:t>izobraževanje (npr. kako študirati v drugi državi/kako pridobiti sredstva za visokošolsko izobraževanje po končanju srednje šole).</a:t>
            </a:r>
          </a:p>
        </p:txBody>
      </p:sp>
      <p:sp>
        <p:nvSpPr>
          <p:cNvPr id="4" name="Slide Number Placeholder 3"/>
          <p:cNvSpPr>
            <a:spLocks noGrp="1"/>
          </p:cNvSpPr>
          <p:nvPr>
            <p:ph type="sldNum" sz="quarter" idx="5"/>
          </p:nvPr>
        </p:nvSpPr>
        <p:spPr/>
        <p:txBody>
          <a:bodyPr/>
          <a:lstStyle/>
          <a:p>
            <a:fld id="{E798FA88-871F-5C48-9EBC-B5098FA55A7A}" type="slidenum">
              <a:rPr lang="fr-FR" smtClean="0"/>
              <a:t>22</a:t>
            </a:fld>
            <a:endParaRPr lang="fr-FR"/>
          </a:p>
        </p:txBody>
      </p:sp>
    </p:spTree>
    <p:extLst>
      <p:ext uri="{BB962C8B-B14F-4D97-AF65-F5344CB8AC3E}">
        <p14:creationId xmlns:p14="http://schemas.microsoft.com/office/powerpoint/2010/main" val="1564452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Add</a:t>
            </a:r>
            <a:r>
              <a:rPr lang="fr-FR" dirty="0"/>
              <a:t> </a:t>
            </a:r>
            <a:r>
              <a:rPr lang="fr-FR" dirty="0" err="1"/>
              <a:t>icons</a:t>
            </a:r>
            <a:r>
              <a:rPr lang="fr-FR" dirty="0"/>
              <a:t>!</a:t>
            </a:r>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23</a:t>
            </a:fld>
            <a:endParaRPr lang="fr-FR"/>
          </a:p>
        </p:txBody>
      </p:sp>
    </p:spTree>
    <p:extLst>
      <p:ext uri="{BB962C8B-B14F-4D97-AF65-F5344CB8AC3E}">
        <p14:creationId xmlns:p14="http://schemas.microsoft.com/office/powerpoint/2010/main" val="2676350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a:latin typeface="Calibri" panose="020F0502020204030204" pitchFamily="34" charset="0"/>
                <a:cs typeface="Calibri" panose="020F0502020204030204" pitchFamily="34" charset="0"/>
              </a:rPr>
              <a:t>Uradno spletišče Evropskega parlamenta je dostopno na naslovu europarl.europa.eu, volilni izidi za leto 2019 pa na naslovu election-results.eu.</a:t>
            </a:r>
          </a:p>
        </p:txBody>
      </p:sp>
      <p:sp>
        <p:nvSpPr>
          <p:cNvPr id="4" name="Slide Number Placeholder 3"/>
          <p:cNvSpPr>
            <a:spLocks noGrp="1"/>
          </p:cNvSpPr>
          <p:nvPr>
            <p:ph type="sldNum" sz="quarter" idx="10"/>
          </p:nvPr>
        </p:nvSpPr>
        <p:spPr/>
        <p:txBody>
          <a:bodyPr/>
          <a:lstStyle/>
          <a:p>
            <a:fld id="{E798FA88-871F-5C48-9EBC-B5098FA55A7A}" type="slidenum">
              <a:rPr lang="fr-FR" smtClean="0"/>
              <a:t>24</a:t>
            </a:fld>
            <a:endParaRPr lang="fr-FR"/>
          </a:p>
        </p:txBody>
      </p:sp>
    </p:spTree>
    <p:extLst>
      <p:ext uri="{BB962C8B-B14F-4D97-AF65-F5344CB8AC3E}">
        <p14:creationId xmlns:p14="http://schemas.microsoft.com/office/powerpoint/2010/main" val="5162797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a:latin typeface="Calibri" panose="020F0502020204030204" pitchFamily="34" charset="0"/>
                <a:cs typeface="Calibri" panose="020F0502020204030204" pitchFamily="34" charset="0"/>
              </a:rPr>
              <a:t>Uradno spletišče Sveta EU je dostopno na naslovu consilium.europa.eu.</a:t>
            </a:r>
          </a:p>
        </p:txBody>
      </p:sp>
      <p:sp>
        <p:nvSpPr>
          <p:cNvPr id="4" name="Slide Number Placeholder 3"/>
          <p:cNvSpPr>
            <a:spLocks noGrp="1"/>
          </p:cNvSpPr>
          <p:nvPr>
            <p:ph type="sldNum" sz="quarter" idx="10"/>
          </p:nvPr>
        </p:nvSpPr>
        <p:spPr/>
        <p:txBody>
          <a:bodyPr/>
          <a:lstStyle/>
          <a:p>
            <a:fld id="{E798FA88-871F-5C48-9EBC-B5098FA55A7A}" type="slidenum">
              <a:rPr lang="fr-FR" smtClean="0"/>
              <a:t>25</a:t>
            </a:fld>
            <a:endParaRPr lang="fr-FR"/>
          </a:p>
        </p:txBody>
      </p:sp>
    </p:spTree>
    <p:extLst>
      <p:ext uri="{BB962C8B-B14F-4D97-AF65-F5344CB8AC3E}">
        <p14:creationId xmlns:p14="http://schemas.microsoft.com/office/powerpoint/2010/main" val="2869185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a:latin typeface="Calibri" panose="020F0502020204030204" pitchFamily="34" charset="0"/>
                <a:cs typeface="Calibri" panose="020F0502020204030204" pitchFamily="34" charset="0"/>
              </a:rPr>
              <a:t>Uradno spletišče Sveta EU je dostopno na naslovu consilium.europa.eu.</a:t>
            </a:r>
          </a:p>
        </p:txBody>
      </p:sp>
      <p:sp>
        <p:nvSpPr>
          <p:cNvPr id="4" name="Slide Number Placeholder 3"/>
          <p:cNvSpPr>
            <a:spLocks noGrp="1"/>
          </p:cNvSpPr>
          <p:nvPr>
            <p:ph type="sldNum" sz="quarter" idx="10"/>
          </p:nvPr>
        </p:nvSpPr>
        <p:spPr/>
        <p:txBody>
          <a:bodyPr/>
          <a:lstStyle/>
          <a:p>
            <a:fld id="{E798FA88-871F-5C48-9EBC-B5098FA55A7A}" type="slidenum">
              <a:rPr lang="fr-FR" smtClean="0"/>
              <a:t>26</a:t>
            </a:fld>
            <a:endParaRPr lang="fr-FR"/>
          </a:p>
        </p:txBody>
      </p:sp>
    </p:spTree>
    <p:extLst>
      <p:ext uri="{BB962C8B-B14F-4D97-AF65-F5344CB8AC3E}">
        <p14:creationId xmlns:p14="http://schemas.microsoft.com/office/powerpoint/2010/main" val="7768207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a:latin typeface="Calibri" panose="020F0502020204030204" pitchFamily="34" charset="0"/>
                <a:cs typeface="Calibri" panose="020F0502020204030204" pitchFamily="34" charset="0"/>
              </a:rPr>
              <a:t>Uradno spletišče Evropske komisije je dostopno na naslovu ec.europa.eu.</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417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E798FA88-871F-5C48-9EBC-B5098FA55A7A}" type="slidenum">
              <a:rPr lang="fr-FR" smtClean="0"/>
              <a:t>28</a:t>
            </a:fld>
            <a:endParaRPr lang="fr-FR"/>
          </a:p>
        </p:txBody>
      </p:sp>
    </p:spTree>
    <p:extLst>
      <p:ext uri="{BB962C8B-B14F-4D97-AF65-F5344CB8AC3E}">
        <p14:creationId xmlns:p14="http://schemas.microsoft.com/office/powerpoint/2010/main" val="1544136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a:t>Uradno spletišče Sodišča je dostopno na naslovu curia.europa.eu.</a:t>
            </a:r>
          </a:p>
        </p:txBody>
      </p:sp>
      <p:sp>
        <p:nvSpPr>
          <p:cNvPr id="4" name="Slide Number Placeholder 3"/>
          <p:cNvSpPr>
            <a:spLocks noGrp="1"/>
          </p:cNvSpPr>
          <p:nvPr>
            <p:ph type="sldNum" sz="quarter" idx="10"/>
          </p:nvPr>
        </p:nvSpPr>
        <p:spPr/>
        <p:txBody>
          <a:bodyPr/>
          <a:lstStyle/>
          <a:p>
            <a:fld id="{E798FA88-871F-5C48-9EBC-B5098FA55A7A}" type="slidenum">
              <a:rPr lang="fr-FR" smtClean="0"/>
              <a:t>29</a:t>
            </a:fld>
            <a:endParaRPr lang="fr-FR"/>
          </a:p>
        </p:txBody>
      </p:sp>
    </p:spTree>
    <p:extLst>
      <p:ext uri="{BB962C8B-B14F-4D97-AF65-F5344CB8AC3E}">
        <p14:creationId xmlns:p14="http://schemas.microsoft.com/office/powerpoint/2010/main" val="23245430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a:t>Uradno spletišče Evropskega računskega sodišča je dostopno na naslovu eca.europa.eu.</a:t>
            </a:r>
          </a:p>
        </p:txBody>
      </p:sp>
      <p:sp>
        <p:nvSpPr>
          <p:cNvPr id="4" name="Slide Number Placeholder 3"/>
          <p:cNvSpPr>
            <a:spLocks noGrp="1"/>
          </p:cNvSpPr>
          <p:nvPr>
            <p:ph type="sldNum" sz="quarter" idx="10"/>
          </p:nvPr>
        </p:nvSpPr>
        <p:spPr/>
        <p:txBody>
          <a:bodyPr/>
          <a:lstStyle/>
          <a:p>
            <a:fld id="{E798FA88-871F-5C48-9EBC-B5098FA55A7A}" type="slidenum">
              <a:rPr lang="fr-FR" smtClean="0"/>
              <a:t>30</a:t>
            </a:fld>
            <a:endParaRPr lang="fr-FR"/>
          </a:p>
        </p:txBody>
      </p:sp>
    </p:spTree>
    <p:extLst>
      <p:ext uri="{BB962C8B-B14F-4D97-AF65-F5344CB8AC3E}">
        <p14:creationId xmlns:p14="http://schemas.microsoft.com/office/powerpoint/2010/main" val="30333308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a:t>Uradno spletišče Evropske centralne banke je dostopno na naslovu www.ecb.europa.eu.</a:t>
            </a:r>
          </a:p>
        </p:txBody>
      </p:sp>
      <p:sp>
        <p:nvSpPr>
          <p:cNvPr id="4" name="Slide Number Placeholder 3"/>
          <p:cNvSpPr>
            <a:spLocks noGrp="1"/>
          </p:cNvSpPr>
          <p:nvPr>
            <p:ph type="sldNum" sz="quarter" idx="10"/>
          </p:nvPr>
        </p:nvSpPr>
        <p:spPr/>
        <p:txBody>
          <a:bodyPr/>
          <a:lstStyle/>
          <a:p>
            <a:fld id="{E798FA88-871F-5C48-9EBC-B5098FA55A7A}" type="slidenum">
              <a:rPr lang="fr-FR" smtClean="0"/>
              <a:t>31</a:t>
            </a:fld>
            <a:endParaRPr lang="fr-FR"/>
          </a:p>
        </p:txBody>
      </p:sp>
    </p:spTree>
    <p:extLst>
      <p:ext uri="{BB962C8B-B14F-4D97-AF65-F5344CB8AC3E}">
        <p14:creationId xmlns:p14="http://schemas.microsoft.com/office/powerpoint/2010/main" val="1820433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3</a:t>
            </a:fld>
            <a:endParaRPr lang="fr-FR"/>
          </a:p>
        </p:txBody>
      </p:sp>
    </p:spTree>
    <p:extLst>
      <p:ext uri="{BB962C8B-B14F-4D97-AF65-F5344CB8AC3E}">
        <p14:creationId xmlns:p14="http://schemas.microsoft.com/office/powerpoint/2010/main" val="641462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32</a:t>
            </a:fld>
            <a:endParaRPr lang="fr-FR"/>
          </a:p>
        </p:txBody>
      </p:sp>
    </p:spTree>
    <p:extLst>
      <p:ext uri="{BB962C8B-B14F-4D97-AF65-F5344CB8AC3E}">
        <p14:creationId xmlns:p14="http://schemas.microsoft.com/office/powerpoint/2010/main" val="40020343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33</a:t>
            </a:fld>
            <a:endParaRPr lang="fr-FR"/>
          </a:p>
        </p:txBody>
      </p:sp>
    </p:spTree>
    <p:extLst>
      <p:ext uri="{BB962C8B-B14F-4D97-AF65-F5344CB8AC3E}">
        <p14:creationId xmlns:p14="http://schemas.microsoft.com/office/powerpoint/2010/main" val="4156885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4</a:t>
            </a:fld>
            <a:endParaRPr lang="fr-FR"/>
          </a:p>
        </p:txBody>
      </p:sp>
    </p:spTree>
    <p:extLst>
      <p:ext uri="{BB962C8B-B14F-4D97-AF65-F5344CB8AC3E}">
        <p14:creationId xmlns:p14="http://schemas.microsoft.com/office/powerpoint/2010/main" val="426194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SzPct val="120000"/>
              <a:buFont typeface="Arial" charset="0"/>
              <a:buNone/>
            </a:pPr>
            <a:r>
              <a:rPr lang="sl-SI" sz="1100" noProof="0" dirty="0">
                <a:latin typeface="Calibri" charset="0"/>
                <a:ea typeface="Calibri" charset="0"/>
                <a:cs typeface="Calibri" charset="0"/>
              </a:rPr>
              <a:t>Kaj je Evropa?</a:t>
            </a:r>
          </a:p>
          <a:p>
            <a:pPr marL="285750" indent="-285750">
              <a:buSzPct val="120000"/>
              <a:buFont typeface="Arial" charset="0"/>
              <a:buChar char="•"/>
            </a:pPr>
            <a:r>
              <a:rPr lang="sl-SI" sz="1100" noProof="0" dirty="0">
                <a:latin typeface="Calibri" charset="0"/>
                <a:ea typeface="Calibri" charset="0"/>
                <a:cs typeface="Calibri" charset="0"/>
              </a:rPr>
              <a:t>Ena od </a:t>
            </a:r>
            <a:r>
              <a:rPr lang="sl-SI" sz="1100" b="1" noProof="0" dirty="0">
                <a:latin typeface="Calibri" charset="0"/>
                <a:ea typeface="Calibri" charset="0"/>
                <a:cs typeface="Calibri" charset="0"/>
              </a:rPr>
              <a:t>sedmih celin</a:t>
            </a:r>
            <a:r>
              <a:rPr lang="sl-SI" sz="1100" noProof="0" dirty="0">
                <a:latin typeface="Calibri" charset="0"/>
                <a:ea typeface="Calibri" charset="0"/>
                <a:cs typeface="Calibri" charset="0"/>
              </a:rPr>
              <a:t> na svetu.</a:t>
            </a:r>
          </a:p>
          <a:p>
            <a:pPr marL="285750" marR="0" lvl="0" indent="-285750" algn="l" defTabSz="914400" rtl="0" eaLnBrk="1" fontAlgn="auto" latinLnBrk="0" hangingPunct="1">
              <a:lnSpc>
                <a:spcPct val="100000"/>
              </a:lnSpc>
              <a:spcBef>
                <a:spcPts val="0"/>
              </a:spcBef>
              <a:spcAft>
                <a:spcPts val="0"/>
              </a:spcAft>
              <a:buClrTx/>
              <a:buSzPct val="120000"/>
              <a:buFont typeface="Arial" charset="0"/>
              <a:buChar char="•"/>
              <a:tabLst/>
              <a:defRPr/>
            </a:pPr>
            <a:r>
              <a:rPr lang="sl-SI" sz="1100" noProof="0" dirty="0">
                <a:latin typeface="Calibri" charset="0"/>
                <a:ea typeface="Calibri" charset="0"/>
                <a:cs typeface="Calibri" charset="0"/>
              </a:rPr>
              <a:t>Na njej leži </a:t>
            </a:r>
            <a:r>
              <a:rPr lang="sl-SI" sz="1100" b="1" noProof="0" dirty="0">
                <a:latin typeface="Calibri" charset="0"/>
                <a:ea typeface="Calibri" charset="0"/>
                <a:cs typeface="Calibri" charset="0"/>
              </a:rPr>
              <a:t>44 držav.</a:t>
            </a:r>
          </a:p>
          <a:p>
            <a:pPr marL="285750" marR="0" lvl="0" indent="-285750" algn="l" defTabSz="914400" rtl="0" eaLnBrk="1" fontAlgn="auto" latinLnBrk="0" hangingPunct="1">
              <a:lnSpc>
                <a:spcPct val="100000"/>
              </a:lnSpc>
              <a:spcBef>
                <a:spcPts val="0"/>
              </a:spcBef>
              <a:spcAft>
                <a:spcPts val="0"/>
              </a:spcAft>
              <a:buClrTx/>
              <a:buSzPct val="120000"/>
              <a:buFont typeface="Arial" charset="0"/>
              <a:buChar char="•"/>
              <a:tabLst/>
              <a:defRPr/>
            </a:pPr>
            <a:r>
              <a:rPr lang="sl-SI" sz="1100" noProof="0" dirty="0">
                <a:latin typeface="Calibri" charset="0"/>
                <a:ea typeface="Calibri" charset="0"/>
                <a:cs typeface="Calibri" charset="0"/>
              </a:rPr>
              <a:t>V Evropi živi več kot </a:t>
            </a:r>
            <a:r>
              <a:rPr lang="sl-SI" sz="1100" b="1" noProof="0" dirty="0">
                <a:latin typeface="Calibri" charset="0"/>
                <a:ea typeface="Calibri" charset="0"/>
                <a:cs typeface="Calibri" charset="0"/>
              </a:rPr>
              <a:t>700 milijonov ljudi</a:t>
            </a:r>
            <a:r>
              <a:rPr lang="sl-SI" sz="1100" noProof="0" dirty="0">
                <a:latin typeface="Calibri" charset="0"/>
                <a:ea typeface="Calibri" charset="0"/>
                <a:cs typeface="Calibri" charset="0"/>
              </a:rPr>
              <a:t>.</a:t>
            </a:r>
          </a:p>
          <a:p>
            <a:pPr marL="285750" marR="0" lvl="0" indent="-285750" algn="l" defTabSz="914400" rtl="0" eaLnBrk="1" fontAlgn="auto" latinLnBrk="0" hangingPunct="1">
              <a:lnSpc>
                <a:spcPct val="100000"/>
              </a:lnSpc>
              <a:spcBef>
                <a:spcPts val="0"/>
              </a:spcBef>
              <a:spcAft>
                <a:spcPts val="0"/>
              </a:spcAft>
              <a:buClrTx/>
              <a:buSzPct val="120000"/>
              <a:buFont typeface="Arial" charset="0"/>
              <a:buChar char="•"/>
              <a:tabLst/>
              <a:defRPr/>
            </a:pPr>
            <a:r>
              <a:rPr lang="sl-SI" sz="1100" noProof="0" dirty="0">
                <a:latin typeface="Calibri" charset="0"/>
                <a:ea typeface="Calibri" charset="0"/>
                <a:cs typeface="Calibri" charset="0"/>
              </a:rPr>
              <a:t>Od tega jih </a:t>
            </a:r>
            <a:r>
              <a:rPr lang="en-GB" sz="1100" b="1" noProof="0" dirty="0">
                <a:latin typeface="Calibri" charset="0"/>
                <a:ea typeface="Calibri" charset="0"/>
                <a:cs typeface="Calibri" charset="0"/>
              </a:rPr>
              <a:t>447</a:t>
            </a:r>
            <a:r>
              <a:rPr lang="sl-SI" sz="1100" noProof="0" dirty="0">
                <a:latin typeface="Calibri" charset="0"/>
                <a:ea typeface="Calibri" charset="0"/>
                <a:cs typeface="Calibri" charset="0"/>
              </a:rPr>
              <a:t> milijonov živi v 2</a:t>
            </a:r>
            <a:r>
              <a:rPr lang="en-GB" sz="1100" noProof="0" dirty="0">
                <a:latin typeface="Calibri" charset="0"/>
                <a:ea typeface="Calibri" charset="0"/>
                <a:cs typeface="Calibri" charset="0"/>
              </a:rPr>
              <a:t>7</a:t>
            </a:r>
            <a:r>
              <a:rPr lang="sl-SI" sz="1100" baseline="0" noProof="0" dirty="0">
                <a:latin typeface="Calibri" charset="0"/>
                <a:ea typeface="Calibri" charset="0"/>
                <a:cs typeface="Calibri" charset="0"/>
              </a:rPr>
              <a:t> državah</a:t>
            </a:r>
            <a:r>
              <a:rPr lang="sl-SI" sz="1100" noProof="0" dirty="0">
                <a:latin typeface="Calibri" charset="0"/>
                <a:ea typeface="Calibri" charset="0"/>
                <a:cs typeface="Calibri" charset="0"/>
              </a:rPr>
              <a:t> </a:t>
            </a:r>
            <a:r>
              <a:rPr lang="sl-SI" sz="1100" b="1" noProof="0" dirty="0">
                <a:latin typeface="Calibri" charset="0"/>
                <a:ea typeface="Calibri" charset="0"/>
                <a:cs typeface="Calibri" charset="0"/>
              </a:rPr>
              <a:t>Evropske unije</a:t>
            </a:r>
            <a:r>
              <a:rPr lang="sl-SI" sz="1100" i="0" u="none" baseline="0" noProof="0" dirty="0">
                <a:latin typeface="Calibri" charset="0"/>
                <a:ea typeface="Calibri" charset="0"/>
                <a:cs typeface="Calibri" charset="0"/>
              </a:rPr>
              <a:t> – te so na zemljevidu obarvane modro.</a:t>
            </a:r>
          </a:p>
          <a:p>
            <a:pPr marL="285750" marR="0" lvl="0" indent="-285750" algn="l" defTabSz="914400" rtl="0" eaLnBrk="1" fontAlgn="auto" latinLnBrk="0" hangingPunct="1">
              <a:lnSpc>
                <a:spcPct val="100000"/>
              </a:lnSpc>
              <a:spcBef>
                <a:spcPts val="0"/>
              </a:spcBef>
              <a:spcAft>
                <a:spcPts val="0"/>
              </a:spcAft>
              <a:buClrTx/>
              <a:buSzPct val="120000"/>
              <a:buFont typeface="Arial" charset="0"/>
              <a:buChar char="•"/>
              <a:tabLst/>
              <a:defRPr/>
            </a:pPr>
            <a:r>
              <a:rPr lang="sl-SI" sz="1100" b="0" noProof="0" dirty="0">
                <a:latin typeface="Calibri" charset="0"/>
                <a:ea typeface="Calibri" charset="0"/>
                <a:cs typeface="Calibri" charset="0"/>
              </a:rPr>
              <a:t>Evropska unija </a:t>
            </a:r>
            <a:r>
              <a:rPr lang="sl-SI" sz="1100" noProof="0" dirty="0">
                <a:latin typeface="Calibri" charset="0"/>
                <a:ea typeface="Calibri" charset="0"/>
                <a:cs typeface="Calibri" charset="0"/>
              </a:rPr>
              <a:t>svojim državljankam in državljanom olajšuje skupno </a:t>
            </a:r>
            <a:r>
              <a:rPr lang="sl-SI" sz="1100" b="1" noProof="0" dirty="0">
                <a:latin typeface="Calibri" charset="0"/>
                <a:ea typeface="Calibri" charset="0"/>
                <a:cs typeface="Calibri" charset="0"/>
              </a:rPr>
              <a:t>življenje, delo in potovanje</a:t>
            </a:r>
            <a:r>
              <a:rPr lang="sl-SI" sz="1100" noProof="0" dirty="0">
                <a:latin typeface="Calibri" charset="0"/>
                <a:ea typeface="Calibri" charset="0"/>
                <a:cs typeface="Calibri" charset="0"/>
              </a:rPr>
              <a:t>.</a:t>
            </a: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5</a:t>
            </a:fld>
            <a:endParaRPr lang="fr-FR"/>
          </a:p>
        </p:txBody>
      </p:sp>
    </p:spTree>
    <p:extLst>
      <p:ext uri="{BB962C8B-B14F-4D97-AF65-F5344CB8AC3E}">
        <p14:creationId xmlns:p14="http://schemas.microsoft.com/office/powerpoint/2010/main" val="1312630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b="0" noProof="0"/>
              <a:t>Med ključnimi mejniki nastanka sodobne Evrope so: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sz="1200" b="1" noProof="0"/>
              <a:t>ustanovitev antičnega Rima in antične Grčije</a:t>
            </a:r>
            <a:r>
              <a:rPr lang="sl-SI" sz="1200" noProof="0"/>
              <a:t>, ki sta prispevala k nastanku demokracije, vlade in kulture v Evropi;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sz="1200" b="1" noProof="0"/>
              <a:t>reformacija</a:t>
            </a:r>
            <a:r>
              <a:rPr lang="sl-SI" sz="1200" noProof="0"/>
              <a:t> v 16. in 17. stoletju, zaradi katere se je spremenil odnos Evrope do vere;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sz="1200" b="1" noProof="0"/>
              <a:t>razsvetljenstvo</a:t>
            </a:r>
            <a:r>
              <a:rPr lang="sl-SI" sz="1200" noProof="0"/>
              <a:t>, gibanje v 18. stoletju, ki je poudarjalo pomen logike in razuma ter v katerem so bila opredeljena osnovna pravila sodobne znanosti in politike;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sz="1200" b="1" noProof="0"/>
              <a:t>nastanek parlamentarizma,</a:t>
            </a:r>
            <a:r>
              <a:rPr lang="sl-SI" sz="1200" noProof="0"/>
              <a:t> ki je temelj sodobne evropske ureditve;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sz="1200" b="1" noProof="0"/>
              <a:t>razvoj socialnih pravic </a:t>
            </a:r>
            <a:r>
              <a:rPr lang="sl-SI" sz="1200" noProof="0"/>
              <a:t>v 19. in 20 stoletju, ki zdaj varujejo evropske državljane in državljanke v življenju in pri delu.</a:t>
            </a:r>
          </a:p>
        </p:txBody>
      </p:sp>
      <p:sp>
        <p:nvSpPr>
          <p:cNvPr id="4" name="Slide Number Placeholder 3"/>
          <p:cNvSpPr>
            <a:spLocks noGrp="1"/>
          </p:cNvSpPr>
          <p:nvPr>
            <p:ph type="sldNum" sz="quarter" idx="10"/>
          </p:nvPr>
        </p:nvSpPr>
        <p:spPr/>
        <p:txBody>
          <a:bodyPr/>
          <a:lstStyle/>
          <a:p>
            <a:fld id="{E798FA88-871F-5C48-9EBC-B5098FA55A7A}" type="slidenum">
              <a:rPr lang="fr-FR" smtClean="0"/>
              <a:t>6</a:t>
            </a:fld>
            <a:endParaRPr lang="fr-FR"/>
          </a:p>
        </p:txBody>
      </p:sp>
    </p:spTree>
    <p:extLst>
      <p:ext uri="{BB962C8B-B14F-4D97-AF65-F5344CB8AC3E}">
        <p14:creationId xmlns:p14="http://schemas.microsoft.com/office/powerpoint/2010/main" val="3298638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693920"/>
            <a:ext cx="5335270" cy="4897120"/>
          </a:xfrm>
        </p:spPr>
        <p:txBody>
          <a:bodyPr/>
          <a:lstStyle/>
          <a:p>
            <a:pPr marL="171450" indent="-171450">
              <a:buFont typeface="Arial" panose="020B0604020202020204" pitchFamily="34" charset="0"/>
              <a:buChar char="•"/>
            </a:pPr>
            <a:r>
              <a:rPr lang="sl-SI" noProof="0"/>
              <a:t>   Pablo Picasso: španski umetnik, </a:t>
            </a:r>
            <a:r>
              <a:rPr lang="sl-SI" baseline="0" noProof="0"/>
              <a:t>znani predstavnik kubizma in nadrealizma. Morda poznaš dve njegovi znani deli – „Guernica“ in „Avignonske gospodične“.</a:t>
            </a:r>
          </a:p>
          <a:p>
            <a:pPr marL="285750" indent="-285750">
              <a:buFont typeface="Arial" panose="020B0604020202020204" pitchFamily="34" charset="0"/>
              <a:buChar char="•"/>
            </a:pPr>
            <a:r>
              <a:rPr lang="sl-SI" noProof="0"/>
              <a:t>Ludwig van Beethoven</a:t>
            </a:r>
            <a:r>
              <a:rPr lang="sl-SI" baseline="0" noProof="0"/>
              <a:t>: nemški skladatelj in pianist, znan po simfonijah. Bil je eden od ključnih ustvarjalcev klasične glasbe na prehodu od klasicizma v romantiko. Napisal je Odo radosti, ki je evropska himna.</a:t>
            </a:r>
          </a:p>
          <a:p>
            <a:pPr marL="285750" indent="-285750">
              <a:buFont typeface="Arial" panose="020B0604020202020204" pitchFamily="34" charset="0"/>
              <a:buChar char="•"/>
            </a:pPr>
            <a:r>
              <a:rPr lang="sl-SI" noProof="0"/>
              <a:t>Alfons Mucha: češki slikar </a:t>
            </a:r>
            <a:r>
              <a:rPr lang="sl-SI" baseline="0" noProof="0"/>
              <a:t>in</a:t>
            </a:r>
            <a:r>
              <a:rPr lang="sl-SI" noProof="0"/>
              <a:t> ilustrator, ki je bil predstavnik gibanja art nouveau (nova umetnost). </a:t>
            </a:r>
            <a:r>
              <a:rPr lang="sl-SI" baseline="0" noProof="0"/>
              <a:t>Morda poznaš njegovo delo „Slovanski ep“, ki prikazuje zgodovino vseh slovanskih ljudstev.</a:t>
            </a:r>
          </a:p>
          <a:p>
            <a:pPr marL="285750" indent="-285750">
              <a:buFont typeface="Arial" panose="020B0604020202020204" pitchFamily="34" charset="0"/>
              <a:buChar char="•"/>
            </a:pPr>
            <a:r>
              <a:rPr lang="sl-SI" noProof="0"/>
              <a:t>Jane Austen: angleška romanopiska, avtorica šestih pomembnih romanov, vključno z romanom </a:t>
            </a:r>
            <a:r>
              <a:rPr lang="sl-SI" baseline="0" noProof="0"/>
              <a:t>„Prevzetnost in pristranost“</a:t>
            </a:r>
            <a:r>
              <a:rPr lang="sl-SI" noProof="0"/>
              <a:t>.</a:t>
            </a:r>
          </a:p>
          <a:p>
            <a:pPr marL="285750" indent="-285750">
              <a:buFont typeface="Arial" panose="020B0604020202020204" pitchFamily="34" charset="0"/>
              <a:buChar char="•"/>
            </a:pPr>
            <a:r>
              <a:rPr lang="sl-SI" noProof="0"/>
              <a:t>Vincent Van Gogh: nizozemski slikar in predstavnik postimpresionizma. Van Gogh </a:t>
            </a:r>
            <a:r>
              <a:rPr lang="sl-SI" baseline="0" noProof="0"/>
              <a:t>se je spopadal s hudimi težavami in si je celo odrezal uho</a:t>
            </a:r>
            <a:r>
              <a:rPr lang="sl-SI" noProof="0"/>
              <a:t>. Morda poznaš njegovo najbolj znano delo z naslovom „Sončnice“.</a:t>
            </a:r>
          </a:p>
          <a:p>
            <a:pPr marL="285750" indent="-285750">
              <a:buFont typeface="Arial" panose="020B0604020202020204" pitchFamily="34" charset="0"/>
              <a:buChar char="•"/>
            </a:pPr>
            <a:r>
              <a:rPr lang="sl-SI" noProof="0"/>
              <a:t>Stefan Zweig: avstrijski pisatelj, dramatik, </a:t>
            </a:r>
            <a:r>
              <a:rPr lang="sl-SI" baseline="0" noProof="0"/>
              <a:t>novinar in biograf. Morda poznaš eno njegovih najbolj znanih </a:t>
            </a:r>
            <a:r>
              <a:rPr lang="sl-SI" strike="noStrike" baseline="0" noProof="0">
                <a:solidFill>
                  <a:srgbClr val="FF0000"/>
                </a:solidFill>
              </a:rPr>
              <a:t>novel</a:t>
            </a:r>
            <a:r>
              <a:rPr lang="sl-SI" baseline="0" noProof="0"/>
              <a:t> z naslovom „Novela o šahu“.</a:t>
            </a:r>
          </a:p>
          <a:p>
            <a:pPr marL="285750" indent="-285750">
              <a:buFont typeface="Arial" panose="020B0604020202020204" pitchFamily="34" charset="0"/>
              <a:buChar char="•"/>
            </a:pPr>
            <a:r>
              <a:rPr lang="sl-SI" noProof="0"/>
              <a:t>Jósef Czechowicz: poljski avantgardni pesnik, </a:t>
            </a:r>
            <a:r>
              <a:rPr lang="sl-SI" baseline="0" noProof="0"/>
              <a:t>znan po nostalgičnih delih. Bil je vodilni literarni avantgardist in boem v svojem rojstnem mestu Lublin.</a:t>
            </a:r>
          </a:p>
          <a:p>
            <a:pPr marL="285750" indent="-285750">
              <a:buFont typeface="Arial" panose="020B0604020202020204" pitchFamily="34" charset="0"/>
              <a:buChar char="•"/>
            </a:pPr>
            <a:r>
              <a:rPr lang="sl-SI" noProof="0"/>
              <a:t>Claude Monet</a:t>
            </a:r>
            <a:r>
              <a:rPr lang="sl-SI" baseline="0" noProof="0"/>
              <a:t>: francoski slikar in najpomembnejši predstavnik impresionizma. Njegovo najbolj znano delo je slika „Impresija, vzhajajoče sonce“.</a:t>
            </a:r>
          </a:p>
          <a:p>
            <a:pPr marL="0" indent="0">
              <a:buFont typeface="Arial" panose="020B0604020202020204" pitchFamily="34" charset="0"/>
              <a:buNone/>
            </a:pPr>
            <a:endParaRPr lang="en-GB" b="1" i="1" baseline="0" noProof="0" dirty="0"/>
          </a:p>
          <a:p>
            <a:pPr marL="0" indent="0">
              <a:buFont typeface="Arial" panose="020B0604020202020204" pitchFamily="34" charset="0"/>
              <a:buNone/>
            </a:pPr>
            <a:r>
              <a:rPr lang="sl-SI" b="1" i="1" noProof="0"/>
              <a:t>Katere druge evropske umetnice in umetnike poznaš?</a:t>
            </a:r>
          </a:p>
        </p:txBody>
      </p:sp>
      <p:sp>
        <p:nvSpPr>
          <p:cNvPr id="4" name="Slide Number Placeholder 3"/>
          <p:cNvSpPr>
            <a:spLocks noGrp="1"/>
          </p:cNvSpPr>
          <p:nvPr>
            <p:ph type="sldNum" sz="quarter" idx="10"/>
          </p:nvPr>
        </p:nvSpPr>
        <p:spPr/>
        <p:txBody>
          <a:bodyPr/>
          <a:lstStyle/>
          <a:p>
            <a:fld id="{E798FA88-871F-5C48-9EBC-B5098FA55A7A}" type="slidenum">
              <a:rPr lang="fr-FR" smtClean="0"/>
              <a:t>7</a:t>
            </a:fld>
            <a:endParaRPr lang="fr-FR"/>
          </a:p>
        </p:txBody>
      </p:sp>
    </p:spTree>
    <p:extLst>
      <p:ext uri="{BB962C8B-B14F-4D97-AF65-F5344CB8AC3E}">
        <p14:creationId xmlns:p14="http://schemas.microsoft.com/office/powerpoint/2010/main" val="1291579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noProof="0"/>
              <a:t>Vsaka </a:t>
            </a:r>
            <a:r>
              <a:rPr lang="sl-SI" baseline="0" noProof="0"/>
              <a:t>država EU ima svojo kulturo, jezik/-e in tradicije. Ne glede na to si vse delijo enake skupne vrednote, ki jih morajo spoštovati, če želijo biti del Evropske unije. Ena od temeljnih vrednot, ki združuje vse države članice, je demokracija. To pomeni, da so lahko članice EU samo demokratične države.</a:t>
            </a:r>
          </a:p>
          <a:p>
            <a:r>
              <a:rPr lang="sl-SI" baseline="0" noProof="0"/>
              <a:t>Druge vrednote EU, ki so skupne vsem državam članicam, so človekovo dostojanstvo, svoboda, enakost, pravna država in spoštovanje človekovih pravic, vključno s pravicami pripadnic in pripadnikov manjšin.</a:t>
            </a:r>
          </a:p>
          <a:p>
            <a:endParaRPr lang="en-GB" b="1" i="1" baseline="0" noProof="0" dirty="0"/>
          </a:p>
          <a:p>
            <a:r>
              <a:rPr lang="sl-SI" b="1" i="1" baseline="0" noProof="0"/>
              <a:t>Katera evropska vrednota se ti zdi najpomembnejša in zakaj?</a:t>
            </a:r>
          </a:p>
        </p:txBody>
      </p:sp>
      <p:sp>
        <p:nvSpPr>
          <p:cNvPr id="4" name="Slide Number Placeholder 3"/>
          <p:cNvSpPr>
            <a:spLocks noGrp="1"/>
          </p:cNvSpPr>
          <p:nvPr>
            <p:ph type="sldNum" sz="quarter" idx="10"/>
          </p:nvPr>
        </p:nvSpPr>
        <p:spPr/>
        <p:txBody>
          <a:bodyPr/>
          <a:lstStyle/>
          <a:p>
            <a:fld id="{E798FA88-871F-5C48-9EBC-B5098FA55A7A}" type="slidenum">
              <a:rPr lang="fr-FR" smtClean="0"/>
              <a:t>8</a:t>
            </a:fld>
            <a:endParaRPr lang="fr-FR"/>
          </a:p>
        </p:txBody>
      </p:sp>
    </p:spTree>
    <p:extLst>
      <p:ext uri="{BB962C8B-B14F-4D97-AF65-F5344CB8AC3E}">
        <p14:creationId xmlns:p14="http://schemas.microsoft.com/office/powerpoint/2010/main" val="298598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a:t>Evropska unija ima </a:t>
            </a:r>
            <a:r>
              <a:rPr lang="sl-SI" b="1"/>
              <a:t>24 uradnih jezikov</a:t>
            </a:r>
            <a:r>
              <a:rPr lang="sl-SI" b="0"/>
              <a:t> iz različnih jezikovnih</a:t>
            </a:r>
            <a:r>
              <a:rPr lang="sl-SI" b="0" baseline="0"/>
              <a:t> družin</a:t>
            </a:r>
            <a:r>
              <a:rPr lang="sl-SI" b="1"/>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171450" lvl="0" indent="-171450">
              <a:buFont typeface="Arial" panose="020B0604020202020204" pitchFamily="34" charset="0"/>
              <a:buChar char="•"/>
              <a:defRPr/>
            </a:pPr>
            <a:r>
              <a:rPr lang="sl-SI" b="1"/>
              <a:t>Germanski jeziki:</a:t>
            </a:r>
            <a:r>
              <a:rPr lang="sl-SI"/>
              <a:t> danščina, nemščina, angleščina, nizozemščina in švedščina.</a:t>
            </a:r>
          </a:p>
          <a:p>
            <a:pPr marL="171450" lvl="0" indent="-171450">
              <a:buFont typeface="Arial" panose="020B0604020202020204" pitchFamily="34" charset="0"/>
              <a:buChar char="•"/>
              <a:defRPr/>
            </a:pPr>
            <a:r>
              <a:rPr lang="sl-SI" b="1"/>
              <a:t>Romanski jeziki</a:t>
            </a:r>
            <a:r>
              <a:rPr lang="sl-SI"/>
              <a:t>: španščina, francoščina, italijanščina, portugalščina in romunščina.</a:t>
            </a:r>
          </a:p>
          <a:p>
            <a:pPr marL="171450" lvl="0" indent="-171450">
              <a:buFont typeface="Arial" panose="020B0604020202020204" pitchFamily="34" charset="0"/>
              <a:buChar char="•"/>
              <a:defRPr/>
            </a:pPr>
            <a:r>
              <a:rPr lang="sl-SI" b="1"/>
              <a:t>Slovanski jeziki:</a:t>
            </a:r>
            <a:r>
              <a:rPr lang="sl-SI"/>
              <a:t> bolgarščina, češčina, hrvaščina, poljščina, slovaščina in slovenščina.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l-SI"/>
              <a:t>Jeziki EU, ki ne pripadajo nobeni od teh treh družin, </a:t>
            </a:r>
            <a:r>
              <a:rPr lang="sl-SI" baseline="0"/>
              <a:t>so</a:t>
            </a:r>
            <a:r>
              <a:rPr lang="sl-SI"/>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indent="-171450">
              <a:buFont typeface="Arial" panose="020B0604020202020204" pitchFamily="34" charset="0"/>
              <a:buChar char="•"/>
              <a:defRPr/>
            </a:pPr>
            <a:r>
              <a:rPr lang="sl-SI"/>
              <a:t>estonščina in finščina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a:t>grščina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a:t>irščina</a:t>
            </a:r>
          </a:p>
          <a:p>
            <a:pPr marL="171450" lvl="0" indent="-171450">
              <a:buFont typeface="Arial" panose="020B0604020202020204" pitchFamily="34" charset="0"/>
              <a:buChar char="•"/>
              <a:defRPr/>
            </a:pPr>
            <a:r>
              <a:rPr lang="sl-SI"/>
              <a:t>litovščina in latvijščina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a:t>madžarščina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a:t>malteščina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l-SI" b="1" i="1"/>
              <a:t>Ali</a:t>
            </a:r>
            <a:r>
              <a:rPr lang="sl-SI" b="1" i="1" baseline="0"/>
              <a:t> poleg maternega govoriš še katerega od jezikov EU?</a:t>
            </a:r>
          </a:p>
        </p:txBody>
      </p:sp>
      <p:sp>
        <p:nvSpPr>
          <p:cNvPr id="4" name="Slide Number Placeholder 3"/>
          <p:cNvSpPr>
            <a:spLocks noGrp="1"/>
          </p:cNvSpPr>
          <p:nvPr>
            <p:ph type="sldNum" sz="quarter" idx="10"/>
          </p:nvPr>
        </p:nvSpPr>
        <p:spPr/>
        <p:txBody>
          <a:bodyPr/>
          <a:lstStyle/>
          <a:p>
            <a:fld id="{E798FA88-871F-5C48-9EBC-B5098FA55A7A}" type="slidenum">
              <a:rPr lang="fr-FR" smtClean="0"/>
              <a:t>9</a:t>
            </a:fld>
            <a:endParaRPr lang="fr-FR"/>
          </a:p>
        </p:txBody>
      </p:sp>
    </p:spTree>
    <p:extLst>
      <p:ext uri="{BB962C8B-B14F-4D97-AF65-F5344CB8AC3E}">
        <p14:creationId xmlns:p14="http://schemas.microsoft.com/office/powerpoint/2010/main" val="1686578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a:t>Cliquez et modifiez le titre</a:t>
            </a:r>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C9FA8FDF-3DAB-064F-ACC4-ED7A67D18D26}" type="datetimeFigureOut">
              <a:rPr lang="fr-FR" smtClean="0"/>
              <a:t>25/03/2020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583571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9FA8FDF-3DAB-064F-ACC4-ED7A67D18D26}" type="datetimeFigureOut">
              <a:rPr lang="fr-FR" smtClean="0"/>
              <a:t>25/03/2020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387036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9FA8FDF-3DAB-064F-ACC4-ED7A67D18D26}" type="datetimeFigureOut">
              <a:rPr lang="fr-FR" smtClean="0"/>
              <a:t>25/03/2020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2895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9FA8FDF-3DAB-064F-ACC4-ED7A67D18D26}" type="datetimeFigureOut">
              <a:rPr lang="fr-FR" smtClean="0"/>
              <a:t>25/03/2020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559301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9"/>
            <a:ext cx="7886700" cy="2852737"/>
          </a:xfrm>
        </p:spPr>
        <p:txBody>
          <a:bodyPr anchor="b"/>
          <a:lstStyle>
            <a:lvl1pPr>
              <a:defRPr sz="4500"/>
            </a:lvl1pPr>
          </a:lstStyle>
          <a:p>
            <a:r>
              <a:rPr lang="fr-FR"/>
              <a:t>Cliquez et modifiez le titre</a:t>
            </a:r>
          </a:p>
        </p:txBody>
      </p:sp>
      <p:sp>
        <p:nvSpPr>
          <p:cNvPr id="3" name="Espace réservé du texte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C9FA8FDF-3DAB-064F-ACC4-ED7A67D18D26}" type="datetimeFigureOut">
              <a:rPr lang="fr-FR" smtClean="0"/>
              <a:t>25/03/2020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395132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C9FA8FDF-3DAB-064F-ACC4-ED7A67D18D26}" type="datetimeFigureOut">
              <a:rPr lang="fr-FR" smtClean="0"/>
              <a:t>25/03/2020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186090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365126"/>
            <a:ext cx="7886700" cy="1325563"/>
          </a:xfrm>
        </p:spPr>
        <p:txBody>
          <a:bodyPr/>
          <a:lstStyle/>
          <a:p>
            <a:r>
              <a:rPr lang="fr-FR"/>
              <a:t>Cliquez et modifiez le titre</a:t>
            </a:r>
          </a:p>
        </p:txBody>
      </p:sp>
      <p:sp>
        <p:nvSpPr>
          <p:cNvPr id="3" name="Espace réservé du texte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C9FA8FDF-3DAB-064F-ACC4-ED7A67D18D26}" type="datetimeFigureOut">
              <a:rPr lang="fr-FR" smtClean="0"/>
              <a:t>25/03/2020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974806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C9FA8FDF-3DAB-064F-ACC4-ED7A67D18D26}" type="datetimeFigureOut">
              <a:rPr lang="fr-FR" smtClean="0"/>
              <a:t>25/03/2020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473144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9FA8FDF-3DAB-064F-ACC4-ED7A67D18D26}" type="datetimeFigureOut">
              <a:rPr lang="fr-FR" smtClean="0"/>
              <a:t>25/03/2020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r>
              <a:rPr lang="fr-FR"/>
              <a:t>1</a:t>
            </a:r>
            <a:endParaRPr lang="fr-FR" dirty="0"/>
          </a:p>
        </p:txBody>
      </p:sp>
    </p:spTree>
    <p:extLst>
      <p:ext uri="{BB962C8B-B14F-4D97-AF65-F5344CB8AC3E}">
        <p14:creationId xmlns:p14="http://schemas.microsoft.com/office/powerpoint/2010/main" val="1739000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Cliquez et modifiez le titre</a:t>
            </a:r>
          </a:p>
        </p:txBody>
      </p:sp>
      <p:sp>
        <p:nvSpPr>
          <p:cNvPr id="3" name="Espace réservé du conten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C9FA8FDF-3DAB-064F-ACC4-ED7A67D18D26}" type="datetimeFigureOut">
              <a:rPr lang="fr-FR" smtClean="0"/>
              <a:t>25/03/2020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498617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Cliquez et modifiez le titre</a:t>
            </a:r>
          </a:p>
        </p:txBody>
      </p:sp>
      <p:sp>
        <p:nvSpPr>
          <p:cNvPr id="3" name="Espace réservé pour une imag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C9FA8FDF-3DAB-064F-ACC4-ED7A67D18D26}" type="datetimeFigureOut">
              <a:rPr lang="fr-FR" smtClean="0"/>
              <a:t>25/03/2020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669908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FA8FDF-3DAB-064F-ACC4-ED7A67D18D26}" type="datetimeFigureOut">
              <a:rPr lang="fr-FR" smtClean="0"/>
              <a:t>25/03/2020</a:t>
            </a:fld>
            <a:endParaRPr lang="fr-FR"/>
          </a:p>
        </p:txBody>
      </p:sp>
      <p:sp>
        <p:nvSpPr>
          <p:cNvPr id="5" name="Espace réservé du pied de page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09E056-FA89-C94B-A55B-0D06588B2422}" type="slidenum">
              <a:rPr lang="fr-FR" smtClean="0"/>
              <a:t>‹#›</a:t>
            </a:fld>
            <a:endParaRPr lang="fr-FR"/>
          </a:p>
        </p:txBody>
      </p:sp>
    </p:spTree>
    <p:extLst>
      <p:ext uri="{BB962C8B-B14F-4D97-AF65-F5344CB8AC3E}">
        <p14:creationId xmlns:p14="http://schemas.microsoft.com/office/powerpoint/2010/main" val="6558586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hyperlink" Target="https://en.wikipedia.org/wiki/en:Creative_Commons" TargetMode="External"/><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hyperlink" Target="https://creativecommons.org/licenses/by-sa/2.0/deed.e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hyperlink" Target="https://creativecommons.org/publicdomain/zero/1.0/deed.en" TargetMode="External"/><Relationship Id="rId4" Type="http://schemas.openxmlformats.org/officeDocument/2006/relationships/image" Target="../media/image33.png"/><Relationship Id="rId9" Type="http://schemas.openxmlformats.org/officeDocument/2006/relationships/hyperlink" Target="https://en.wikipedia.org/wiki/en:Creative_Common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hyperlink" Target="https://creativecommons.org/licenses/by-sa/4.0/deed.en"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en.wikipedia.org/wiki/en:Creative_Commons" TargetMode="External"/><Relationship Id="rId5" Type="http://schemas.openxmlformats.org/officeDocument/2006/relationships/image" Target="../media/image53.jpe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creativecommons.org/licenses/by-sa/4.0/deed.en" TargetMode="External"/><Relationship Id="rId5" Type="http://schemas.openxmlformats.org/officeDocument/2006/relationships/hyperlink" Target="https://en.wikipedia.org/wiki/en:Creative_Commons" TargetMode="External"/><Relationship Id="rId4" Type="http://schemas.openxmlformats.org/officeDocument/2006/relationships/image" Target="../media/image67.jpeg"/></Relationships>
</file>

<file path=ppt/slides/_rels/slide32.xml.rels><?xml version="1.0" encoding="UTF-8" standalone="yes"?>
<Relationships xmlns="http://schemas.openxmlformats.org/package/2006/relationships"><Relationship Id="rId8" Type="http://schemas.openxmlformats.org/officeDocument/2006/relationships/hyperlink" Target="https://what-europe-does-for-me.eu/" TargetMode="External"/><Relationship Id="rId3" Type="http://schemas.openxmlformats.org/officeDocument/2006/relationships/image" Target="../media/image68.PNG"/><Relationship Id="rId7" Type="http://schemas.openxmlformats.org/officeDocument/2006/relationships/hyperlink" Target="https://europa.eu/"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europa.eu/european-union/documents-publications/slide-presentations_sl" TargetMode="External"/><Relationship Id="rId5" Type="http://schemas.openxmlformats.org/officeDocument/2006/relationships/hyperlink" Target="https://europa.eu/learning-corner/home_sl" TargetMode="External"/><Relationship Id="rId10" Type="http://schemas.openxmlformats.org/officeDocument/2006/relationships/image" Target="../media/image70.jpg"/><Relationship Id="rId4" Type="http://schemas.openxmlformats.org/officeDocument/2006/relationships/hyperlink" Target="https://publications.europa.eu/sl/home" TargetMode="External"/><Relationship Id="rId9"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hyperlink" Target="https://europa.eu/european-union/contact_sl" TargetMode="External"/><Relationship Id="rId7" Type="http://schemas.openxmlformats.org/officeDocument/2006/relationships/hyperlink" Target="https://europa.eu/european-union/contact/social-networks_sl"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hyperlink" Target="https://europa.eu/european-union/contact/meet-us_sl" TargetMode="External"/><Relationship Id="rId5" Type="http://schemas.openxmlformats.org/officeDocument/2006/relationships/image" Target="../media/image72.png"/><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8000"/>
          </a:stretch>
        </a:blipFill>
        <a:effectLst/>
      </p:bgPr>
    </p:bg>
    <p:spTree>
      <p:nvGrpSpPr>
        <p:cNvPr id="1" name=""/>
        <p:cNvGrpSpPr/>
        <p:nvPr/>
      </p:nvGrpSpPr>
      <p:grpSpPr>
        <a:xfrm>
          <a:off x="0" y="0"/>
          <a:ext cx="0" cy="0"/>
          <a:chOff x="0" y="0"/>
          <a:chExt cx="0" cy="0"/>
        </a:xfrm>
      </p:grpSpPr>
      <p:sp>
        <p:nvSpPr>
          <p:cNvPr id="2" name="Folded Corner 1"/>
          <p:cNvSpPr/>
          <p:nvPr/>
        </p:nvSpPr>
        <p:spPr>
          <a:xfrm>
            <a:off x="1368474" y="2428722"/>
            <a:ext cx="2006416" cy="1591976"/>
          </a:xfrm>
          <a:prstGeom prst="foldedCorner">
            <a:avLst/>
          </a:prstGeom>
          <a:solidFill>
            <a:srgbClr val="FF0000">
              <a:alpha val="64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TextBox 2"/>
          <p:cNvSpPr txBox="1"/>
          <p:nvPr/>
        </p:nvSpPr>
        <p:spPr>
          <a:xfrm>
            <a:off x="1291318" y="2698750"/>
            <a:ext cx="2160728" cy="954107"/>
          </a:xfrm>
          <a:prstGeom prst="rect">
            <a:avLst/>
          </a:prstGeom>
          <a:noFill/>
          <a:scene3d>
            <a:camera prst="isometricOffAxis1Right"/>
            <a:lightRig rig="threePt" dir="t"/>
          </a:scene3d>
        </p:spPr>
        <p:txBody>
          <a:bodyPr wrap="square" rtlCol="0">
            <a:spAutoFit/>
          </a:bodyPr>
          <a:lstStyle/>
          <a:p>
            <a:pPr algn="ctr"/>
            <a:r>
              <a:rPr lang="sl-SI" sz="2800" b="1" dirty="0" smtClean="0">
                <a:solidFill>
                  <a:schemeClr val="bg1"/>
                </a:solidFill>
              </a:rPr>
              <a:t>NA KRATKO O EU</a:t>
            </a:r>
            <a:endParaRPr lang="sl-SI" sz="2800" b="1" dirty="0">
              <a:solidFill>
                <a:schemeClr val="bg1"/>
              </a:solidFill>
            </a:endParaRPr>
          </a:p>
        </p:txBody>
      </p:sp>
      <p:cxnSp>
        <p:nvCxnSpPr>
          <p:cNvPr id="8" name="Straight Connector 7"/>
          <p:cNvCxnSpPr/>
          <p:nvPr/>
        </p:nvCxnSpPr>
        <p:spPr>
          <a:xfrm>
            <a:off x="1454077" y="2629090"/>
            <a:ext cx="98678" cy="4228910"/>
          </a:xfrm>
          <a:prstGeom prst="line">
            <a:avLst/>
          </a:prstGeom>
          <a:ln w="38100" cap="sq" cmpd="sng">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331376" y="6676325"/>
            <a:ext cx="1625248" cy="184666"/>
          </a:xfrm>
          <a:prstGeom prst="rect">
            <a:avLst/>
          </a:prstGeom>
          <a:noFill/>
        </p:spPr>
        <p:txBody>
          <a:bodyPr wrap="square" rtlCol="0">
            <a:spAutoFit/>
          </a:bodyPr>
          <a:lstStyle/>
          <a:p>
            <a:r>
              <a:rPr lang="sl-SI" sz="600" i="1">
                <a:solidFill>
                  <a:schemeClr val="bg1"/>
                </a:solidFill>
              </a:rPr>
              <a:t>© </a:t>
            </a:r>
            <a:r>
              <a:rPr lang="sl-SI" sz="600">
                <a:solidFill>
                  <a:schemeClr val="bg1"/>
                </a:solidFill>
              </a:rPr>
              <a:t>EVROPSKA UNIJA</a:t>
            </a:r>
          </a:p>
        </p:txBody>
      </p:sp>
    </p:spTree>
    <p:extLst>
      <p:ext uri="{BB962C8B-B14F-4D97-AF65-F5344CB8AC3E}">
        <p14:creationId xmlns:p14="http://schemas.microsoft.com/office/powerpoint/2010/main" val="320909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anim calcmode="lin" valueType="num">
                                      <p:cBhvr>
                                        <p:cTn id="13" dur="2000" fill="hold"/>
                                        <p:tgtEl>
                                          <p:spTgt spid="8"/>
                                        </p:tgtEl>
                                        <p:attrNameLst>
                                          <p:attrName>ppt_w</p:attrName>
                                        </p:attrNameLst>
                                      </p:cBhvr>
                                      <p:tavLst>
                                        <p:tav tm="0" fmla="#ppt_w*sin(2.5*pi*$)">
                                          <p:val>
                                            <p:fltVal val="0"/>
                                          </p:val>
                                        </p:tav>
                                        <p:tav tm="100000">
                                          <p:val>
                                            <p:fltVal val="1"/>
                                          </p:val>
                                        </p:tav>
                                      </p:tavLst>
                                    </p:anim>
                                    <p:anim calcmode="lin" valueType="num">
                                      <p:cBhvr>
                                        <p:cTn id="14" dur="2000" fill="hold"/>
                                        <p:tgtEl>
                                          <p:spTgt spid="8"/>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anim calcmode="lin" valueType="num">
                                      <p:cBhvr>
                                        <p:cTn id="18" dur="2000" fill="hold"/>
                                        <p:tgtEl>
                                          <p:spTgt spid="3"/>
                                        </p:tgtEl>
                                        <p:attrNameLst>
                                          <p:attrName>ppt_w</p:attrName>
                                        </p:attrNameLst>
                                      </p:cBhvr>
                                      <p:tavLst>
                                        <p:tav tm="0" fmla="#ppt_w*sin(2.5*pi*$)">
                                          <p:val>
                                            <p:fltVal val="0"/>
                                          </p:val>
                                        </p:tav>
                                        <p:tav tm="100000">
                                          <p:val>
                                            <p:fltVal val="1"/>
                                          </p:val>
                                        </p:tav>
                                      </p:tavLst>
                                    </p:anim>
                                    <p:anim calcmode="lin" valueType="num">
                                      <p:cBhvr>
                                        <p:cTn id="1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54C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964745" y="1922918"/>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063215" y="2098031"/>
            <a:ext cx="6545179" cy="830997"/>
          </a:xfrm>
          <a:prstGeom prst="rect">
            <a:avLst/>
          </a:prstGeom>
          <a:noFill/>
        </p:spPr>
        <p:txBody>
          <a:bodyPr wrap="square" rtlCol="0">
            <a:spAutoFit/>
          </a:bodyPr>
          <a:lstStyle/>
          <a:p>
            <a:pPr algn="ctr"/>
            <a:r>
              <a:rPr lang="fr-FR" sz="4800" b="1" dirty="0">
                <a:solidFill>
                  <a:schemeClr val="bg1"/>
                </a:solidFill>
              </a:rPr>
              <a:t>EVROPSKI PROJEKT</a:t>
            </a:r>
          </a:p>
        </p:txBody>
      </p:sp>
      <p:pic>
        <p:nvPicPr>
          <p:cNvPr id="8" name="Image 7">
            <a:extLst>
              <a:ext uri="{FF2B5EF4-FFF2-40B4-BE49-F238E27FC236}">
                <a16:creationId xmlns:a16="http://schemas.microsoft.com/office/drawing/2014/main" xmlns="" id="{D2C76B6E-A0BE-0D49-8BC6-D9B639110F90}"/>
              </a:ext>
            </a:extLst>
          </p:cNvPr>
          <p:cNvPicPr>
            <a:picLocks noChangeAspect="1"/>
          </p:cNvPicPr>
          <p:nvPr/>
        </p:nvPicPr>
        <p:blipFill>
          <a:blip r:embed="rId2"/>
          <a:stretch>
            <a:fillRect/>
          </a:stretch>
        </p:blipFill>
        <p:spPr>
          <a:xfrm>
            <a:off x="5524500" y="3550903"/>
            <a:ext cx="2713334" cy="669524"/>
          </a:xfrm>
          <a:prstGeom prst="rect">
            <a:avLst/>
          </a:prstGeom>
        </p:spPr>
      </p:pic>
    </p:spTree>
    <p:extLst>
      <p:ext uri="{BB962C8B-B14F-4D97-AF65-F5344CB8AC3E}">
        <p14:creationId xmlns:p14="http://schemas.microsoft.com/office/powerpoint/2010/main" val="128091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xmlns="" id="{6124FCEB-F0B2-E645-86BE-42FBDAEC4954}"/>
              </a:ext>
            </a:extLst>
          </p:cNvPr>
          <p:cNvSpPr/>
          <p:nvPr/>
        </p:nvSpPr>
        <p:spPr>
          <a:xfrm rot="5400000">
            <a:off x="1779572" y="619875"/>
            <a:ext cx="5584852" cy="5618251"/>
          </a:xfrm>
          <a:prstGeom prst="teardrop">
            <a:avLst/>
          </a:prstGeom>
          <a:solidFill>
            <a:srgbClr val="00B0F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p:cNvSpPr txBox="1"/>
          <p:nvPr/>
        </p:nvSpPr>
        <p:spPr>
          <a:xfrm>
            <a:off x="2329857" y="1582617"/>
            <a:ext cx="4484282"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5400" b="1" i="0" u="none" strike="noStrike" cap="none" normalizeH="0" baseline="0" noProof="0">
                <a:ln>
                  <a:noFill/>
                </a:ln>
                <a:solidFill>
                  <a:prstClr val="white"/>
                </a:solidFill>
                <a:uLnTx/>
                <a:uFillTx/>
                <a:latin typeface="Calibri" panose="020F0502020204030204"/>
                <a:ea typeface="+mn-ea"/>
                <a:cs typeface="+mn-cs"/>
              </a:rPr>
              <a:t>KATERE DRŽAVE SO USTANOVILE EU IN ZAKAJ?</a:t>
            </a:r>
          </a:p>
        </p:txBody>
      </p:sp>
      <p:sp>
        <p:nvSpPr>
          <p:cNvPr id="4" name="TextBox 3"/>
          <p:cNvSpPr txBox="1"/>
          <p:nvPr/>
        </p:nvSpPr>
        <p:spPr>
          <a:xfrm>
            <a:off x="8331376" y="6673334"/>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600" b="0" i="1" u="none" strike="noStrike" cap="none" normalizeH="0" baseline="0" noProof="0">
                <a:ln>
                  <a:noFill/>
                </a:ln>
                <a:solidFill>
                  <a:prstClr val="white"/>
                </a:solidFill>
                <a:uLnTx/>
                <a:uFillTx/>
                <a:latin typeface="Calibri" panose="020F0502020204030204"/>
                <a:ea typeface="+mn-ea"/>
                <a:cs typeface="+mn-cs"/>
              </a:rPr>
              <a:t>© </a:t>
            </a:r>
            <a:r>
              <a:rPr kumimoji="0" lang="sl-SI" sz="600" b="0" i="0" u="none" strike="noStrike" cap="none" normalizeH="0" baseline="0" noProof="0">
                <a:ln>
                  <a:noFill/>
                </a:ln>
                <a:solidFill>
                  <a:prstClr val="white"/>
                </a:solidFill>
                <a:uLnTx/>
                <a:uFillTx/>
                <a:latin typeface="Calibri" panose="020F0502020204030204"/>
                <a:ea typeface="+mn-ea"/>
                <a:cs typeface="+mn-cs"/>
              </a:rPr>
              <a:t>EVROPSKA UNIJA</a:t>
            </a:r>
          </a:p>
        </p:txBody>
      </p:sp>
    </p:spTree>
    <p:extLst>
      <p:ext uri="{BB962C8B-B14F-4D97-AF65-F5344CB8AC3E}">
        <p14:creationId xmlns:p14="http://schemas.microsoft.com/office/powerpoint/2010/main" val="3037515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3.61111E-6 -2.22222E-6 L -3.61111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7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622747" y="97890"/>
            <a:ext cx="4444105" cy="584775"/>
          </a:xfrm>
          <a:prstGeom prst="rect">
            <a:avLst/>
          </a:prstGeom>
          <a:noFill/>
        </p:spPr>
        <p:txBody>
          <a:bodyPr wrap="square" rtlCol="0">
            <a:spAutoFit/>
          </a:bodyPr>
          <a:lstStyle/>
          <a:p>
            <a:r>
              <a:rPr lang="sl-SI" sz="3200" b="1">
                <a:solidFill>
                  <a:srgbClr val="00B0F0"/>
                </a:solidFill>
                <a:latin typeface="Calibri" charset="0"/>
                <a:ea typeface="Calibri" charset="0"/>
                <a:cs typeface="Calibri" charset="0"/>
              </a:rPr>
              <a:t>OD VOJNE K MIRU</a:t>
            </a:r>
          </a:p>
        </p:txBody>
      </p:sp>
      <p:sp>
        <p:nvSpPr>
          <p:cNvPr id="13" name="Larme 12"/>
          <p:cNvSpPr/>
          <p:nvPr/>
        </p:nvSpPr>
        <p:spPr>
          <a:xfrm rot="5400000">
            <a:off x="53322" y="55925"/>
            <a:ext cx="579604" cy="583070"/>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14" name="Rectangle 13">
            <a:extLst>
              <a:ext uri="{FF2B5EF4-FFF2-40B4-BE49-F238E27FC236}">
                <a16:creationId xmlns:a16="http://schemas.microsoft.com/office/drawing/2014/main" xmlns="" id="{B8F1B6AD-52DC-0642-B824-6AFA325CEC5A}"/>
              </a:ext>
            </a:extLst>
          </p:cNvPr>
          <p:cNvSpPr/>
          <p:nvPr/>
        </p:nvSpPr>
        <p:spPr>
          <a:xfrm rot="16200000">
            <a:off x="8099804" y="5824524"/>
            <a:ext cx="1842171" cy="246221"/>
          </a:xfrm>
          <a:prstGeom prst="rect">
            <a:avLst/>
          </a:prstGeom>
          <a:solidFill>
            <a:schemeClr val="bg1"/>
          </a:solidFill>
        </p:spPr>
        <p:txBody>
          <a:bodyPr wrap="none">
            <a:spAutoFit/>
          </a:bodyPr>
          <a:lstStyle/>
          <a:p>
            <a:r>
              <a:rPr lang="sl-SI" sz="1000" b="1">
                <a:solidFill>
                  <a:srgbClr val="54C5F0"/>
                </a:solidFill>
                <a:latin typeface="Arial" charset="0"/>
                <a:ea typeface="Arial" charset="0"/>
                <a:cs typeface="Arial" charset="0"/>
              </a:rPr>
              <a:t>EVROPSKI PROJEKT</a:t>
            </a:r>
          </a:p>
        </p:txBody>
      </p:sp>
      <p:cxnSp>
        <p:nvCxnSpPr>
          <p:cNvPr id="15" name="Connecteur droit 14">
            <a:extLst>
              <a:ext uri="{FF2B5EF4-FFF2-40B4-BE49-F238E27FC236}">
                <a16:creationId xmlns:a16="http://schemas.microsoft.com/office/drawing/2014/main" xmlns="" id="{91B57855-4824-AE49-BEAE-90F8AB01427F}"/>
              </a:ext>
            </a:extLst>
          </p:cNvPr>
          <p:cNvCxnSpPr/>
          <p:nvPr/>
        </p:nvCxnSpPr>
        <p:spPr>
          <a:xfrm>
            <a:off x="8897779" y="5015791"/>
            <a:ext cx="253969" cy="0"/>
          </a:xfrm>
          <a:prstGeom prst="line">
            <a:avLst/>
          </a:prstGeom>
          <a:ln w="12700">
            <a:solidFill>
              <a:srgbClr val="54C5F0"/>
            </a:solidFill>
          </a:ln>
        </p:spPr>
        <p:style>
          <a:lnRef idx="1">
            <a:schemeClr val="accent1"/>
          </a:lnRef>
          <a:fillRef idx="0">
            <a:schemeClr val="accent1"/>
          </a:fillRef>
          <a:effectRef idx="0">
            <a:schemeClr val="accent1"/>
          </a:effectRef>
          <a:fontRef idx="minor">
            <a:schemeClr val="tx1"/>
          </a:fontRef>
        </p:style>
      </p:cxnSp>
      <p:sp>
        <p:nvSpPr>
          <p:cNvPr id="3" name="Right Arrow 2"/>
          <p:cNvSpPr/>
          <p:nvPr/>
        </p:nvSpPr>
        <p:spPr>
          <a:xfrm>
            <a:off x="0" y="3859731"/>
            <a:ext cx="8897780" cy="2733574"/>
          </a:xfrm>
          <a:prstGeom prst="rightArrow">
            <a:avLst/>
          </a:prstGeom>
          <a:solidFill>
            <a:srgbClr val="00B0F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TextBox 18"/>
          <p:cNvSpPr txBox="1"/>
          <p:nvPr/>
        </p:nvSpPr>
        <p:spPr>
          <a:xfrm>
            <a:off x="622747" y="5695718"/>
            <a:ext cx="821330" cy="276999"/>
          </a:xfrm>
          <a:prstGeom prst="rect">
            <a:avLst/>
          </a:prstGeom>
          <a:noFill/>
        </p:spPr>
        <p:txBody>
          <a:bodyPr wrap="square" rtlCol="0">
            <a:spAutoFit/>
          </a:bodyPr>
          <a:lstStyle/>
          <a:p>
            <a:r>
              <a:rPr lang="sl-SI" sz="1200"/>
              <a:t>1914</a:t>
            </a:r>
          </a:p>
        </p:txBody>
      </p:sp>
      <p:sp>
        <p:nvSpPr>
          <p:cNvPr id="20" name="TextBox 19"/>
          <p:cNvSpPr txBox="1"/>
          <p:nvPr/>
        </p:nvSpPr>
        <p:spPr>
          <a:xfrm>
            <a:off x="2700704" y="5681363"/>
            <a:ext cx="623409" cy="276999"/>
          </a:xfrm>
          <a:prstGeom prst="rect">
            <a:avLst/>
          </a:prstGeom>
          <a:noFill/>
        </p:spPr>
        <p:txBody>
          <a:bodyPr wrap="square" rtlCol="0">
            <a:spAutoFit/>
          </a:bodyPr>
          <a:lstStyle/>
          <a:p>
            <a:r>
              <a:rPr lang="sl-SI" sz="1200"/>
              <a:t>1918</a:t>
            </a:r>
          </a:p>
        </p:txBody>
      </p:sp>
      <p:pic>
        <p:nvPicPr>
          <p:cNvPr id="21" name="Picture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65841" y="4603073"/>
            <a:ext cx="1361028" cy="1049863"/>
          </a:xfrm>
          <a:prstGeom prst="rect">
            <a:avLst/>
          </a:prstGeom>
        </p:spPr>
      </p:pic>
      <p:sp>
        <p:nvSpPr>
          <p:cNvPr id="22" name="TextBox 21"/>
          <p:cNvSpPr txBox="1"/>
          <p:nvPr/>
        </p:nvSpPr>
        <p:spPr>
          <a:xfrm>
            <a:off x="4654932" y="5672385"/>
            <a:ext cx="914400" cy="276999"/>
          </a:xfrm>
          <a:prstGeom prst="rect">
            <a:avLst/>
          </a:prstGeom>
          <a:noFill/>
        </p:spPr>
        <p:txBody>
          <a:bodyPr wrap="square" rtlCol="0">
            <a:spAutoFit/>
          </a:bodyPr>
          <a:lstStyle/>
          <a:p>
            <a:r>
              <a:rPr lang="sl-SI" sz="1200"/>
              <a:t>1939</a:t>
            </a:r>
          </a:p>
        </p:txBody>
      </p:sp>
      <p:pic>
        <p:nvPicPr>
          <p:cNvPr id="23" name="Picture 2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82877" y="4603073"/>
            <a:ext cx="1444508" cy="1069312"/>
          </a:xfrm>
          <a:prstGeom prst="rect">
            <a:avLst/>
          </a:prstGeom>
        </p:spPr>
      </p:pic>
      <p:sp>
        <p:nvSpPr>
          <p:cNvPr id="24" name="TextBox 23"/>
          <p:cNvSpPr txBox="1"/>
          <p:nvPr/>
        </p:nvSpPr>
        <p:spPr>
          <a:xfrm>
            <a:off x="6544740" y="5667073"/>
            <a:ext cx="734096" cy="276999"/>
          </a:xfrm>
          <a:prstGeom prst="rect">
            <a:avLst/>
          </a:prstGeom>
          <a:noFill/>
        </p:spPr>
        <p:txBody>
          <a:bodyPr wrap="square" rtlCol="0">
            <a:spAutoFit/>
          </a:bodyPr>
          <a:lstStyle/>
          <a:p>
            <a:r>
              <a:rPr lang="sl-SI" sz="1200"/>
              <a:t>1945</a:t>
            </a:r>
          </a:p>
        </p:txBody>
      </p:sp>
      <p:pic>
        <p:nvPicPr>
          <p:cNvPr id="25" name="Picture 2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7753" y="4597724"/>
            <a:ext cx="1570445" cy="1092610"/>
          </a:xfrm>
          <a:prstGeom prst="rect">
            <a:avLst/>
          </a:prstGeom>
        </p:spPr>
      </p:pic>
      <p:pic>
        <p:nvPicPr>
          <p:cNvPr id="26" name="Picture 2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54651" y="4599051"/>
            <a:ext cx="1655182" cy="1053885"/>
          </a:xfrm>
          <a:prstGeom prst="rect">
            <a:avLst/>
          </a:prstGeom>
        </p:spPr>
      </p:pic>
      <p:sp>
        <p:nvSpPr>
          <p:cNvPr id="30" name="Cloud 29"/>
          <p:cNvSpPr/>
          <p:nvPr/>
        </p:nvSpPr>
        <p:spPr>
          <a:xfrm>
            <a:off x="260343" y="1406330"/>
            <a:ext cx="3650142" cy="2199434"/>
          </a:xfrm>
          <a:prstGeom prst="cloud">
            <a:avLst/>
          </a:prstGeom>
          <a:solidFill>
            <a:srgbClr val="00B0F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1" name="TextBox 30"/>
          <p:cNvSpPr txBox="1"/>
          <p:nvPr/>
        </p:nvSpPr>
        <p:spPr>
          <a:xfrm>
            <a:off x="630990" y="1854837"/>
            <a:ext cx="2889985" cy="1477328"/>
          </a:xfrm>
          <a:prstGeom prst="rect">
            <a:avLst/>
          </a:prstGeom>
          <a:noFill/>
        </p:spPr>
        <p:txBody>
          <a:bodyPr wrap="square" rtlCol="0">
            <a:spAutoFit/>
          </a:bodyPr>
          <a:lstStyle/>
          <a:p>
            <a:pPr marL="285750" indent="-285750">
              <a:buFont typeface="Arial" panose="020B0604020202020204" pitchFamily="34" charset="0"/>
              <a:buChar char="•"/>
            </a:pPr>
            <a:r>
              <a:rPr lang="sl-SI"/>
              <a:t>Skozi stoletja so v Evropi divjale številne vojne. Samo v 20. stoletju sta izbruhnili dve svetovni vojni.</a:t>
            </a:r>
          </a:p>
        </p:txBody>
      </p:sp>
      <p:sp>
        <p:nvSpPr>
          <p:cNvPr id="32" name="Cloud 31"/>
          <p:cNvSpPr/>
          <p:nvPr/>
        </p:nvSpPr>
        <p:spPr>
          <a:xfrm>
            <a:off x="4721650" y="305090"/>
            <a:ext cx="4029565" cy="2428223"/>
          </a:xfrm>
          <a:prstGeom prst="cloud">
            <a:avLst/>
          </a:prstGeom>
          <a:solidFill>
            <a:srgbClr val="00B0F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3" name="TextBox 32"/>
          <p:cNvSpPr txBox="1"/>
          <p:nvPr/>
        </p:nvSpPr>
        <p:spPr>
          <a:xfrm>
            <a:off x="5210285" y="666137"/>
            <a:ext cx="3052293" cy="1754326"/>
          </a:xfrm>
          <a:prstGeom prst="rect">
            <a:avLst/>
          </a:prstGeom>
          <a:noFill/>
        </p:spPr>
        <p:txBody>
          <a:bodyPr wrap="square" rtlCol="0">
            <a:spAutoFit/>
          </a:bodyPr>
          <a:lstStyle/>
          <a:p>
            <a:pPr marL="285750" indent="-285750">
              <a:buFont typeface="Arial" panose="020B0604020202020204" pitchFamily="34" charset="0"/>
              <a:buChar char="•"/>
            </a:pPr>
            <a:r>
              <a:rPr lang="sl-SI"/>
              <a:t>Zagotovitev miru je bila eden od ciljev, ki so privedli do ustanovitve </a:t>
            </a:r>
            <a:r>
              <a:rPr lang="sl-SI" b="1"/>
              <a:t>Evropske unije</a:t>
            </a:r>
            <a:r>
              <a:rPr lang="sl-SI"/>
              <a:t>.</a:t>
            </a:r>
          </a:p>
          <a:p>
            <a:pPr marL="285750" indent="-285750">
              <a:buFont typeface="Arial" panose="020B0604020202020204" pitchFamily="34" charset="0"/>
              <a:buChar char="•"/>
            </a:pPr>
            <a:r>
              <a:rPr lang="sl-SI"/>
              <a:t>EU je leta </a:t>
            </a:r>
            <a:r>
              <a:rPr lang="sl-SI" b="1"/>
              <a:t>2012 prejela Nobelovo nagrado za mir</a:t>
            </a:r>
            <a:r>
              <a:rPr lang="sl-SI"/>
              <a:t>.</a:t>
            </a:r>
          </a:p>
          <a:p>
            <a:pPr marL="285750" indent="-285750">
              <a:buFont typeface="Arial" panose="020B0604020202020204" pitchFamily="34" charset="0"/>
              <a:buChar char="•"/>
            </a:pPr>
            <a:endParaRPr lang="fr-BE" dirty="0">
              <a:solidFill>
                <a:schemeClr val="bg1"/>
              </a:solidFill>
            </a:endParaRPr>
          </a:p>
        </p:txBody>
      </p:sp>
      <p:sp>
        <p:nvSpPr>
          <p:cNvPr id="4" name="TextBox 3"/>
          <p:cNvSpPr txBox="1"/>
          <p:nvPr/>
        </p:nvSpPr>
        <p:spPr>
          <a:xfrm>
            <a:off x="7040181" y="4547516"/>
            <a:ext cx="799071" cy="184666"/>
          </a:xfrm>
          <a:prstGeom prst="rect">
            <a:avLst/>
          </a:prstGeom>
          <a:noFill/>
        </p:spPr>
        <p:txBody>
          <a:bodyPr wrap="square" rtlCol="0">
            <a:spAutoFit/>
          </a:bodyPr>
          <a:lstStyle/>
          <a:p>
            <a:r>
              <a:rPr lang="sl-SI" sz="600"/>
              <a:t>© AP – 1945</a:t>
            </a:r>
          </a:p>
        </p:txBody>
      </p:sp>
      <p:sp>
        <p:nvSpPr>
          <p:cNvPr id="5" name="TextBox 4"/>
          <p:cNvSpPr txBox="1"/>
          <p:nvPr/>
        </p:nvSpPr>
        <p:spPr>
          <a:xfrm>
            <a:off x="5128611" y="5505668"/>
            <a:ext cx="655754" cy="184666"/>
          </a:xfrm>
          <a:prstGeom prst="rect">
            <a:avLst/>
          </a:prstGeom>
          <a:noFill/>
        </p:spPr>
        <p:txBody>
          <a:bodyPr wrap="square" rtlCol="0">
            <a:spAutoFit/>
          </a:bodyPr>
          <a:lstStyle/>
          <a:p>
            <a:r>
              <a:rPr lang="sl-SI" sz="600"/>
              <a:t>© AP – 1939</a:t>
            </a:r>
          </a:p>
        </p:txBody>
      </p:sp>
      <p:sp>
        <p:nvSpPr>
          <p:cNvPr id="6" name="TextBox 5"/>
          <p:cNvSpPr txBox="1"/>
          <p:nvPr/>
        </p:nvSpPr>
        <p:spPr>
          <a:xfrm>
            <a:off x="2519973" y="5328670"/>
            <a:ext cx="1745868" cy="276999"/>
          </a:xfrm>
          <a:prstGeom prst="rect">
            <a:avLst/>
          </a:prstGeom>
          <a:noFill/>
        </p:spPr>
        <p:txBody>
          <a:bodyPr wrap="square" rtlCol="0">
            <a:spAutoFit/>
          </a:bodyPr>
          <a:lstStyle/>
          <a:p>
            <a:r>
              <a:rPr lang="sl-SI" sz="600">
                <a:solidFill>
                  <a:schemeClr val="bg1"/>
                </a:solidFill>
              </a:rPr>
              <a:t>© Universität Osnabrück/Historische Bildpostkarten - CC BY-NC-SA 4.0</a:t>
            </a:r>
          </a:p>
        </p:txBody>
      </p:sp>
      <p:sp>
        <p:nvSpPr>
          <p:cNvPr id="7" name="TextBox 6"/>
          <p:cNvSpPr txBox="1"/>
          <p:nvPr/>
        </p:nvSpPr>
        <p:spPr>
          <a:xfrm>
            <a:off x="1204699" y="4547516"/>
            <a:ext cx="617962" cy="184666"/>
          </a:xfrm>
          <a:prstGeom prst="rect">
            <a:avLst/>
          </a:prstGeom>
          <a:noFill/>
        </p:spPr>
        <p:txBody>
          <a:bodyPr wrap="square" rtlCol="0">
            <a:spAutoFit/>
          </a:bodyPr>
          <a:lstStyle/>
          <a:p>
            <a:r>
              <a:rPr lang="sl-SI" sz="600"/>
              <a:t>© AP – 1914</a:t>
            </a:r>
          </a:p>
        </p:txBody>
      </p:sp>
      <p:sp>
        <p:nvSpPr>
          <p:cNvPr id="8" name="TextBox 7"/>
          <p:cNvSpPr txBox="1"/>
          <p:nvPr/>
        </p:nvSpPr>
        <p:spPr>
          <a:xfrm>
            <a:off x="7191063" y="13593"/>
            <a:ext cx="2437031" cy="184666"/>
          </a:xfrm>
          <a:prstGeom prst="rect">
            <a:avLst/>
          </a:prstGeom>
          <a:noFill/>
        </p:spPr>
        <p:txBody>
          <a:bodyPr wrap="square" rtlCol="0">
            <a:spAutoFit/>
          </a:bodyPr>
          <a:lstStyle/>
          <a:p>
            <a:r>
              <a:rPr lang="sl-SI" sz="600">
                <a:solidFill>
                  <a:schemeClr val="bg1"/>
                </a:solidFill>
                <a:hlinkClick r:id="rId8" tooltip="w:en:Creative Commons"/>
              </a:rPr>
              <a:t>© Creative Commons</a:t>
            </a:r>
            <a:r>
              <a:rPr lang="sl-SI" sz="600">
                <a:solidFill>
                  <a:schemeClr val="bg1"/>
                </a:solidFill>
              </a:rPr>
              <a:t> </a:t>
            </a:r>
            <a:r>
              <a:rPr lang="sl-SI" sz="600">
                <a:solidFill>
                  <a:schemeClr val="bg1"/>
                </a:solidFill>
                <a:hlinkClick r:id="rId9"/>
              </a:rPr>
              <a:t>Attribution-Share Alike 2.0 Generic</a:t>
            </a:r>
          </a:p>
        </p:txBody>
      </p:sp>
    </p:spTree>
    <p:extLst>
      <p:ext uri="{BB962C8B-B14F-4D97-AF65-F5344CB8AC3E}">
        <p14:creationId xmlns:p14="http://schemas.microsoft.com/office/powerpoint/2010/main" val="3779267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anim calcmode="lin" valueType="num">
                                      <p:cBhvr>
                                        <p:cTn id="8" dur="2000" fill="hold"/>
                                        <p:tgtEl>
                                          <p:spTgt spid="25"/>
                                        </p:tgtEl>
                                        <p:attrNameLst>
                                          <p:attrName>ppt_w</p:attrName>
                                        </p:attrNameLst>
                                      </p:cBhvr>
                                      <p:tavLst>
                                        <p:tav tm="0" fmla="#ppt_w*sin(2.5*pi*$)">
                                          <p:val>
                                            <p:fltVal val="0"/>
                                          </p:val>
                                        </p:tav>
                                        <p:tav tm="100000">
                                          <p:val>
                                            <p:fltVal val="1"/>
                                          </p:val>
                                        </p:tav>
                                      </p:tavLst>
                                    </p:anim>
                                    <p:anim calcmode="lin" valueType="num">
                                      <p:cBhvr>
                                        <p:cTn id="9" dur="2000" fill="hold"/>
                                        <p:tgtEl>
                                          <p:spTgt spid="25"/>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2000"/>
                                        <p:tgtEl>
                                          <p:spTgt spid="26"/>
                                        </p:tgtEl>
                                      </p:cBhvr>
                                    </p:animEffect>
                                    <p:anim calcmode="lin" valueType="num">
                                      <p:cBhvr>
                                        <p:cTn id="13" dur="2000" fill="hold"/>
                                        <p:tgtEl>
                                          <p:spTgt spid="26"/>
                                        </p:tgtEl>
                                        <p:attrNameLst>
                                          <p:attrName>ppt_w</p:attrName>
                                        </p:attrNameLst>
                                      </p:cBhvr>
                                      <p:tavLst>
                                        <p:tav tm="0" fmla="#ppt_w*sin(2.5*pi*$)">
                                          <p:val>
                                            <p:fltVal val="0"/>
                                          </p:val>
                                        </p:tav>
                                        <p:tav tm="100000">
                                          <p:val>
                                            <p:fltVal val="1"/>
                                          </p:val>
                                        </p:tav>
                                      </p:tavLst>
                                    </p:anim>
                                    <p:anim calcmode="lin" valueType="num">
                                      <p:cBhvr>
                                        <p:cTn id="14" dur="2000" fill="hold"/>
                                        <p:tgtEl>
                                          <p:spTgt spid="26"/>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2000"/>
                                        <p:tgtEl>
                                          <p:spTgt spid="21"/>
                                        </p:tgtEl>
                                      </p:cBhvr>
                                    </p:animEffect>
                                    <p:anim calcmode="lin" valueType="num">
                                      <p:cBhvr>
                                        <p:cTn id="18" dur="2000" fill="hold"/>
                                        <p:tgtEl>
                                          <p:spTgt spid="21"/>
                                        </p:tgtEl>
                                        <p:attrNameLst>
                                          <p:attrName>ppt_w</p:attrName>
                                        </p:attrNameLst>
                                      </p:cBhvr>
                                      <p:tavLst>
                                        <p:tav tm="0" fmla="#ppt_w*sin(2.5*pi*$)">
                                          <p:val>
                                            <p:fltVal val="0"/>
                                          </p:val>
                                        </p:tav>
                                        <p:tav tm="100000">
                                          <p:val>
                                            <p:fltVal val="1"/>
                                          </p:val>
                                        </p:tav>
                                      </p:tavLst>
                                    </p:anim>
                                    <p:anim calcmode="lin" valueType="num">
                                      <p:cBhvr>
                                        <p:cTn id="19" dur="2000" fill="hold"/>
                                        <p:tgtEl>
                                          <p:spTgt spid="21"/>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000"/>
                                        <p:tgtEl>
                                          <p:spTgt spid="23"/>
                                        </p:tgtEl>
                                      </p:cBhvr>
                                    </p:animEffect>
                                    <p:anim calcmode="lin" valueType="num">
                                      <p:cBhvr>
                                        <p:cTn id="23" dur="2000" fill="hold"/>
                                        <p:tgtEl>
                                          <p:spTgt spid="23"/>
                                        </p:tgtEl>
                                        <p:attrNameLst>
                                          <p:attrName>ppt_w</p:attrName>
                                        </p:attrNameLst>
                                      </p:cBhvr>
                                      <p:tavLst>
                                        <p:tav tm="0" fmla="#ppt_w*sin(2.5*pi*$)">
                                          <p:val>
                                            <p:fltVal val="0"/>
                                          </p:val>
                                        </p:tav>
                                        <p:tav tm="100000">
                                          <p:val>
                                            <p:fltVal val="1"/>
                                          </p:val>
                                        </p:tav>
                                      </p:tavLst>
                                    </p:anim>
                                    <p:anim calcmode="lin" valueType="num">
                                      <p:cBhvr>
                                        <p:cTn id="24" dur="2000" fill="hold"/>
                                        <p:tgtEl>
                                          <p:spTgt spid="23"/>
                                        </p:tgtEl>
                                        <p:attrNameLst>
                                          <p:attrName>ppt_h</p:attrName>
                                        </p:attrNameLst>
                                      </p:cBhvr>
                                      <p:tavLst>
                                        <p:tav tm="0">
                                          <p:val>
                                            <p:strVal val="#ppt_h"/>
                                          </p:val>
                                        </p:tav>
                                        <p:tav tm="100000">
                                          <p:val>
                                            <p:strVal val="#ppt_h"/>
                                          </p:val>
                                        </p:tav>
                                      </p:tavLst>
                                    </p:anim>
                                  </p:childTnLst>
                                </p:cTn>
                              </p:par>
                              <p:par>
                                <p:cTn id="25" presetID="6" presetClass="emph" presetSubtype="0" fill="hold" grpId="0" nodeType="withEffect">
                                  <p:stCondLst>
                                    <p:cond delay="0"/>
                                  </p:stCondLst>
                                  <p:childTnLst>
                                    <p:animScale>
                                      <p:cBhvr>
                                        <p:cTn id="26" dur="2000" fill="hold"/>
                                        <p:tgtEl>
                                          <p:spTgt spid="30"/>
                                        </p:tgtEl>
                                      </p:cBhvr>
                                      <p:by x="150000" y="150000"/>
                                    </p:animScale>
                                  </p:childTnLst>
                                </p:cTn>
                              </p:par>
                              <p:par>
                                <p:cTn id="27" presetID="6" presetClass="emph" presetSubtype="0" fill="hold" grpId="0" nodeType="withEffect">
                                  <p:stCondLst>
                                    <p:cond delay="0"/>
                                  </p:stCondLst>
                                  <p:childTnLst>
                                    <p:animScale>
                                      <p:cBhvr>
                                        <p:cTn id="28" dur="2000" fill="hold"/>
                                        <p:tgtEl>
                                          <p:spTgt spid="32"/>
                                        </p:tgtEl>
                                      </p:cBhvr>
                                      <p:by x="150000" y="150000"/>
                                    </p:animScale>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500" fill="hold"/>
                                        <p:tgtEl>
                                          <p:spTgt spid="4"/>
                                        </p:tgtEl>
                                        <p:attrNameLst>
                                          <p:attrName>ppt_x</p:attrName>
                                        </p:attrNameLst>
                                      </p:cBhvr>
                                      <p:tavLst>
                                        <p:tav tm="0">
                                          <p:val>
                                            <p:strVal val="#ppt_x"/>
                                          </p:val>
                                        </p:tav>
                                        <p:tav tm="100000">
                                          <p:val>
                                            <p:strVal val="#ppt_x"/>
                                          </p:val>
                                        </p:tav>
                                      </p:tavLst>
                                    </p:anim>
                                    <p:anim calcmode="lin" valueType="num">
                                      <p:cBhvr additive="base">
                                        <p:cTn id="6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4" grpId="0"/>
      <p:bldP spid="30" grpId="0" animBg="1"/>
      <p:bldP spid="32" grpId="0" animBg="1"/>
      <p:bldP spid="4"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190235" y="100768"/>
            <a:ext cx="70930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3200" b="1" i="0" u="none" strike="noStrike" cap="none" normalizeH="0" baseline="0" noProof="0">
                <a:ln>
                  <a:noFill/>
                </a:ln>
                <a:solidFill>
                  <a:srgbClr val="00B0F0"/>
                </a:solidFill>
                <a:uLnTx/>
                <a:uFillTx/>
                <a:latin typeface="Calibri" panose="020F0502020204030204"/>
                <a:ea typeface="+mn-ea"/>
                <a:cs typeface="+mn-cs"/>
              </a:rPr>
              <a:t>DRŽAVE ČLANICE EVROPSKE UNIJE</a:t>
            </a:r>
          </a:p>
        </p:txBody>
      </p:sp>
      <p:sp>
        <p:nvSpPr>
          <p:cNvPr id="3" name="Larme 2"/>
          <p:cNvSpPr/>
          <p:nvPr/>
        </p:nvSpPr>
        <p:spPr>
          <a:xfrm rot="5400000">
            <a:off x="59922" y="51255"/>
            <a:ext cx="579604" cy="583070"/>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C104761F-8A94-0E4B-8476-A73D91B8A152}"/>
              </a:ext>
            </a:extLst>
          </p:cNvPr>
          <p:cNvSpPr/>
          <p:nvPr/>
        </p:nvSpPr>
        <p:spPr>
          <a:xfrm rot="16200000">
            <a:off x="8121069" y="5813766"/>
            <a:ext cx="184217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000" b="1" i="0" u="none" strike="noStrike" cap="none" normalizeH="0" baseline="0" noProof="0">
                <a:ln>
                  <a:noFill/>
                </a:ln>
                <a:solidFill>
                  <a:srgbClr val="00B0F0"/>
                </a:solidFill>
                <a:uLnTx/>
                <a:uFillTx/>
                <a:latin typeface="Arial" charset="0"/>
                <a:ea typeface="Arial" charset="0"/>
                <a:cs typeface="Arial" charset="0"/>
              </a:rPr>
              <a:t>EVROPSKI PROJEKT</a:t>
            </a:r>
          </a:p>
        </p:txBody>
      </p:sp>
      <p:cxnSp>
        <p:nvCxnSpPr>
          <p:cNvPr id="11" name="Connecteur droit 10">
            <a:extLst>
              <a:ext uri="{FF2B5EF4-FFF2-40B4-BE49-F238E27FC236}">
                <a16:creationId xmlns:a16="http://schemas.microsoft.com/office/drawing/2014/main" xmlns="" id="{5210E45B-69ED-2949-8AA6-29C7C026AFBA}"/>
              </a:ext>
            </a:extLst>
          </p:cNvPr>
          <p:cNvCxnSpPr/>
          <p:nvPr/>
        </p:nvCxnSpPr>
        <p:spPr>
          <a:xfrm>
            <a:off x="8957597"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43982" y="1754372"/>
            <a:ext cx="3286611" cy="723014"/>
          </a:xfrm>
          <a:prstGeom prst="rect">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418410" y="1924493"/>
            <a:ext cx="9957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000" b="1" i="0" u="none" strike="noStrike" cap="none" normalizeH="0" baseline="0" noProof="0" dirty="0">
                <a:ln>
                  <a:noFill/>
                </a:ln>
                <a:solidFill>
                  <a:prstClr val="white"/>
                </a:solidFill>
                <a:uLnTx/>
                <a:uFillTx/>
                <a:latin typeface="Calibri" panose="020F0502020204030204"/>
                <a:ea typeface="+mn-ea"/>
                <a:cs typeface="+mn-cs"/>
              </a:rPr>
              <a:t>1951</a:t>
            </a:r>
          </a:p>
        </p:txBody>
      </p:sp>
      <p:sp>
        <p:nvSpPr>
          <p:cNvPr id="12" name="TextBox 11"/>
          <p:cNvSpPr txBox="1"/>
          <p:nvPr/>
        </p:nvSpPr>
        <p:spPr>
          <a:xfrm>
            <a:off x="1295140" y="1754372"/>
            <a:ext cx="224550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400" b="1" i="0" u="none" strike="noStrike" cap="none" normalizeH="0" baseline="0" noProof="0" dirty="0">
                <a:ln>
                  <a:noFill/>
                </a:ln>
                <a:solidFill>
                  <a:prstClr val="white"/>
                </a:solidFill>
                <a:uLnTx/>
                <a:uFillTx/>
                <a:latin typeface="Calibri" panose="020F0502020204030204"/>
                <a:ea typeface="+mn-ea"/>
                <a:cs typeface="+mn-cs"/>
              </a:rPr>
              <a:t>Belgija, Nemčija, Francija, Italija, Luksemburg, Nizozemska</a:t>
            </a:r>
          </a:p>
        </p:txBody>
      </p:sp>
      <p:sp>
        <p:nvSpPr>
          <p:cNvPr id="13" name="Rectangle 12"/>
          <p:cNvSpPr/>
          <p:nvPr/>
        </p:nvSpPr>
        <p:spPr>
          <a:xfrm>
            <a:off x="343982" y="2477386"/>
            <a:ext cx="3286611" cy="510363"/>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418410" y="253360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000" b="1" i="0" u="none" strike="noStrike" cap="none" normalizeH="0" baseline="0" noProof="0">
                <a:ln>
                  <a:noFill/>
                </a:ln>
                <a:solidFill>
                  <a:prstClr val="black"/>
                </a:solidFill>
                <a:uLnTx/>
                <a:uFillTx/>
                <a:latin typeface="Calibri" panose="020F0502020204030204"/>
                <a:ea typeface="+mn-ea"/>
                <a:cs typeface="+mn-cs"/>
              </a:rPr>
              <a:t>1973</a:t>
            </a:r>
          </a:p>
        </p:txBody>
      </p:sp>
      <p:sp>
        <p:nvSpPr>
          <p:cNvPr id="15" name="TextBox 14"/>
          <p:cNvSpPr txBox="1"/>
          <p:nvPr/>
        </p:nvSpPr>
        <p:spPr>
          <a:xfrm>
            <a:off x="1299719" y="2459206"/>
            <a:ext cx="18925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400" b="1" i="0" u="none" strike="noStrike" cap="none" normalizeH="0" baseline="0" noProof="0" dirty="0">
                <a:ln>
                  <a:noFill/>
                </a:ln>
                <a:solidFill>
                  <a:prstClr val="black"/>
                </a:solidFill>
                <a:uLnTx/>
                <a:uFillTx/>
                <a:latin typeface="Calibri" panose="020F0502020204030204"/>
                <a:ea typeface="+mn-ea"/>
                <a:cs typeface="+mn-cs"/>
              </a:rPr>
              <a:t>Danska, Irska, Združeno kraljestvo</a:t>
            </a:r>
            <a:r>
              <a:rPr kumimoji="0" lang="en-GB" sz="1400" b="1" i="0" u="none" strike="noStrike" cap="none" normalizeH="0" baseline="0" noProof="0" dirty="0">
                <a:ln>
                  <a:noFill/>
                </a:ln>
                <a:solidFill>
                  <a:prstClr val="black"/>
                </a:solidFill>
                <a:uLnTx/>
                <a:uFillTx/>
                <a:latin typeface="Calibri" panose="020F0502020204030204"/>
                <a:ea typeface="+mn-ea"/>
                <a:cs typeface="+mn-cs"/>
              </a:rPr>
              <a:t>*</a:t>
            </a:r>
            <a:endParaRPr kumimoji="0" lang="sl-SI" sz="1400" b="1" i="0" u="none" strike="noStrike" cap="none" normalizeH="0" baseline="0" noProof="0" dirty="0">
              <a:ln>
                <a:noFill/>
              </a:ln>
              <a:solidFill>
                <a:prstClr val="black"/>
              </a:solidFill>
              <a:uLnTx/>
              <a:uFillTx/>
              <a:latin typeface="Calibri" panose="020F0502020204030204"/>
              <a:ea typeface="+mn-ea"/>
              <a:cs typeface="+mn-cs"/>
            </a:endParaRPr>
          </a:p>
        </p:txBody>
      </p:sp>
      <p:sp>
        <p:nvSpPr>
          <p:cNvPr id="16" name="Rectangle 15"/>
          <p:cNvSpPr/>
          <p:nvPr/>
        </p:nvSpPr>
        <p:spPr>
          <a:xfrm>
            <a:off x="343982" y="2987749"/>
            <a:ext cx="3286611" cy="340242"/>
          </a:xfrm>
          <a:prstGeom prst="rect">
            <a:avLst/>
          </a:prstGeom>
          <a:solidFill>
            <a:srgbClr val="AE69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418409" y="2958941"/>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000" b="1" i="0" u="none" strike="noStrike" cap="none" normalizeH="0" baseline="0" noProof="0">
                <a:ln>
                  <a:noFill/>
                </a:ln>
                <a:solidFill>
                  <a:prstClr val="black"/>
                </a:solidFill>
                <a:uLnTx/>
                <a:uFillTx/>
                <a:latin typeface="Calibri" panose="020F0502020204030204"/>
                <a:ea typeface="+mn-ea"/>
                <a:cs typeface="+mn-cs"/>
              </a:rPr>
              <a:t>1981</a:t>
            </a:r>
          </a:p>
        </p:txBody>
      </p:sp>
      <p:sp>
        <p:nvSpPr>
          <p:cNvPr id="18" name="TextBox 17"/>
          <p:cNvSpPr txBox="1"/>
          <p:nvPr/>
        </p:nvSpPr>
        <p:spPr>
          <a:xfrm>
            <a:off x="1295140" y="3005929"/>
            <a:ext cx="150982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400" b="1" i="0" u="none" strike="noStrike" cap="none" normalizeH="0" baseline="0" noProof="0">
                <a:ln>
                  <a:noFill/>
                </a:ln>
                <a:solidFill>
                  <a:prstClr val="black"/>
                </a:solidFill>
                <a:uLnTx/>
                <a:uFillTx/>
                <a:latin typeface="Calibri" panose="020F0502020204030204"/>
                <a:ea typeface="+mn-ea"/>
                <a:cs typeface="+mn-cs"/>
              </a:rPr>
              <a:t>Grčija</a:t>
            </a:r>
          </a:p>
        </p:txBody>
      </p:sp>
      <p:sp>
        <p:nvSpPr>
          <p:cNvPr id="19" name="Rectangle 18"/>
          <p:cNvSpPr/>
          <p:nvPr/>
        </p:nvSpPr>
        <p:spPr>
          <a:xfrm>
            <a:off x="343982" y="3327992"/>
            <a:ext cx="3286611" cy="52003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401724" y="3313587"/>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000" b="1" i="0" u="none" strike="noStrike" cap="none" normalizeH="0" baseline="0" noProof="0" dirty="0">
                <a:ln>
                  <a:noFill/>
                </a:ln>
                <a:solidFill>
                  <a:prstClr val="black"/>
                </a:solidFill>
                <a:uLnTx/>
                <a:uFillTx/>
                <a:latin typeface="Calibri" panose="020F0502020204030204"/>
                <a:ea typeface="+mn-ea"/>
                <a:cs typeface="+mn-cs"/>
              </a:rPr>
              <a:t>1986</a:t>
            </a:r>
          </a:p>
        </p:txBody>
      </p:sp>
      <p:sp>
        <p:nvSpPr>
          <p:cNvPr id="21" name="TextBox 20"/>
          <p:cNvSpPr txBox="1"/>
          <p:nvPr/>
        </p:nvSpPr>
        <p:spPr>
          <a:xfrm>
            <a:off x="1289683" y="3363946"/>
            <a:ext cx="183679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400" b="1" i="0" u="none" strike="noStrike" cap="none" normalizeH="0" baseline="0" noProof="0" dirty="0">
                <a:ln>
                  <a:noFill/>
                </a:ln>
                <a:solidFill>
                  <a:prstClr val="black"/>
                </a:solidFill>
                <a:uLnTx/>
                <a:uFillTx/>
                <a:latin typeface="Calibri" panose="020F0502020204030204"/>
                <a:ea typeface="+mn-ea"/>
                <a:cs typeface="+mn-cs"/>
              </a:rPr>
              <a:t>Španija, Portugalska</a:t>
            </a:r>
          </a:p>
        </p:txBody>
      </p:sp>
      <p:sp>
        <p:nvSpPr>
          <p:cNvPr id="22" name="Rectangle 21"/>
          <p:cNvSpPr/>
          <p:nvPr/>
        </p:nvSpPr>
        <p:spPr>
          <a:xfrm>
            <a:off x="343982" y="3745296"/>
            <a:ext cx="3286611" cy="369504"/>
          </a:xfrm>
          <a:prstGeom prst="rect">
            <a:avLst/>
          </a:prstGeom>
          <a:solidFill>
            <a:srgbClr val="54C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418410" y="3753330"/>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000" b="1" i="0" u="none" strike="noStrike" cap="none" normalizeH="0" baseline="0" noProof="0">
                <a:ln>
                  <a:noFill/>
                </a:ln>
                <a:solidFill>
                  <a:prstClr val="black"/>
                </a:solidFill>
                <a:uLnTx/>
                <a:uFillTx/>
                <a:latin typeface="Calibri" panose="020F0502020204030204"/>
                <a:ea typeface="+mn-ea"/>
                <a:cs typeface="+mn-cs"/>
              </a:rPr>
              <a:t>1995</a:t>
            </a:r>
          </a:p>
        </p:txBody>
      </p:sp>
      <p:sp>
        <p:nvSpPr>
          <p:cNvPr id="24" name="TextBox 23"/>
          <p:cNvSpPr txBox="1"/>
          <p:nvPr/>
        </p:nvSpPr>
        <p:spPr>
          <a:xfrm>
            <a:off x="1299719" y="3814870"/>
            <a:ext cx="21795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400" b="1" i="0" u="none" strike="noStrike" cap="none" normalizeH="0" baseline="0" noProof="0">
                <a:ln>
                  <a:noFill/>
                </a:ln>
                <a:solidFill>
                  <a:prstClr val="black"/>
                </a:solidFill>
                <a:uLnTx/>
                <a:uFillTx/>
                <a:latin typeface="Calibri" panose="020F0502020204030204"/>
                <a:ea typeface="+mn-ea"/>
                <a:cs typeface="+mn-cs"/>
              </a:rPr>
              <a:t>Avstrija, Finska, Švedska</a:t>
            </a:r>
          </a:p>
        </p:txBody>
      </p:sp>
      <p:sp>
        <p:nvSpPr>
          <p:cNvPr id="25" name="Rectangle 24"/>
          <p:cNvSpPr/>
          <p:nvPr/>
        </p:nvSpPr>
        <p:spPr>
          <a:xfrm>
            <a:off x="343982" y="4114800"/>
            <a:ext cx="3286611" cy="888772"/>
          </a:xfrm>
          <a:prstGeom prst="rect">
            <a:avLst/>
          </a:prstGeom>
          <a:solidFill>
            <a:srgbClr val="C3D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418410" y="4339811"/>
            <a:ext cx="1091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000" b="1" i="0" u="none" strike="noStrike" cap="none" normalizeH="0" baseline="0" noProof="0">
                <a:ln>
                  <a:noFill/>
                </a:ln>
                <a:solidFill>
                  <a:prstClr val="black"/>
                </a:solidFill>
                <a:uLnTx/>
                <a:uFillTx/>
                <a:latin typeface="Calibri" panose="020F0502020204030204"/>
                <a:ea typeface="+mn-ea"/>
                <a:cs typeface="+mn-cs"/>
              </a:rPr>
              <a:t>2004</a:t>
            </a:r>
          </a:p>
        </p:txBody>
      </p:sp>
      <p:sp>
        <p:nvSpPr>
          <p:cNvPr id="27" name="TextBox 26"/>
          <p:cNvSpPr txBox="1"/>
          <p:nvPr/>
        </p:nvSpPr>
        <p:spPr>
          <a:xfrm>
            <a:off x="1289558" y="4111673"/>
            <a:ext cx="251689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400" b="1" i="0" u="none" strike="noStrike" cap="none" normalizeH="0" baseline="0" noProof="0" dirty="0">
                <a:ln>
                  <a:noFill/>
                </a:ln>
                <a:solidFill>
                  <a:prstClr val="black"/>
                </a:solidFill>
                <a:uLnTx/>
                <a:uFillTx/>
                <a:latin typeface="Calibri" panose="020F0502020204030204"/>
                <a:ea typeface="+mn-ea"/>
                <a:cs typeface="+mn-cs"/>
              </a:rPr>
              <a:t>Češka, Estonija, Ciper, Latvija, Litva, Madžarska, Malta, Poljska, Slovenija, Slovaška</a:t>
            </a:r>
          </a:p>
        </p:txBody>
      </p:sp>
      <p:sp>
        <p:nvSpPr>
          <p:cNvPr id="28" name="Rectangle 27"/>
          <p:cNvSpPr/>
          <p:nvPr/>
        </p:nvSpPr>
        <p:spPr>
          <a:xfrm>
            <a:off x="343982" y="5003572"/>
            <a:ext cx="3286611" cy="440298"/>
          </a:xfrm>
          <a:prstGeom prst="rect">
            <a:avLst/>
          </a:prstGeom>
          <a:solidFill>
            <a:srgbClr val="FEF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p:cNvSpPr txBox="1"/>
          <p:nvPr/>
        </p:nvSpPr>
        <p:spPr>
          <a:xfrm>
            <a:off x="418409" y="5041128"/>
            <a:ext cx="7366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000" b="1" i="0" u="none" strike="noStrike" cap="none" normalizeH="0" baseline="0" noProof="0">
                <a:ln>
                  <a:noFill/>
                </a:ln>
                <a:solidFill>
                  <a:prstClr val="black"/>
                </a:solidFill>
                <a:uLnTx/>
                <a:uFillTx/>
                <a:latin typeface="Calibri" panose="020F0502020204030204"/>
                <a:ea typeface="+mn-ea"/>
                <a:cs typeface="+mn-cs"/>
              </a:rPr>
              <a:t>2007</a:t>
            </a:r>
          </a:p>
        </p:txBody>
      </p:sp>
      <p:sp>
        <p:nvSpPr>
          <p:cNvPr id="30" name="TextBox 29"/>
          <p:cNvSpPr txBox="1"/>
          <p:nvPr/>
        </p:nvSpPr>
        <p:spPr>
          <a:xfrm>
            <a:off x="1289558" y="5100936"/>
            <a:ext cx="186026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400" b="1" i="0" u="none" strike="noStrike" cap="none" normalizeH="0" baseline="0" noProof="0">
                <a:ln>
                  <a:noFill/>
                </a:ln>
                <a:solidFill>
                  <a:prstClr val="black"/>
                </a:solidFill>
                <a:uLnTx/>
                <a:uFillTx/>
                <a:latin typeface="Calibri" panose="020F0502020204030204"/>
                <a:ea typeface="+mn-ea"/>
                <a:cs typeface="+mn-cs"/>
              </a:rPr>
              <a:t>Bolgarija, Romunija</a:t>
            </a:r>
          </a:p>
        </p:txBody>
      </p:sp>
      <p:sp>
        <p:nvSpPr>
          <p:cNvPr id="31" name="Rectangle 30"/>
          <p:cNvSpPr/>
          <p:nvPr/>
        </p:nvSpPr>
        <p:spPr>
          <a:xfrm>
            <a:off x="343982" y="5443870"/>
            <a:ext cx="3286611" cy="3934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p:cNvSpPr txBox="1"/>
          <p:nvPr/>
        </p:nvSpPr>
        <p:spPr>
          <a:xfrm>
            <a:off x="420561" y="5463794"/>
            <a:ext cx="7844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000" b="1" i="0" u="none" strike="noStrike" cap="none" normalizeH="0" baseline="0" noProof="0">
                <a:ln>
                  <a:noFill/>
                </a:ln>
                <a:solidFill>
                  <a:prstClr val="black"/>
                </a:solidFill>
                <a:uLnTx/>
                <a:uFillTx/>
                <a:latin typeface="Calibri" panose="020F0502020204030204"/>
                <a:ea typeface="+mn-ea"/>
                <a:cs typeface="+mn-cs"/>
              </a:rPr>
              <a:t>2013</a:t>
            </a:r>
          </a:p>
        </p:txBody>
      </p:sp>
      <p:sp>
        <p:nvSpPr>
          <p:cNvPr id="33" name="TextBox 32"/>
          <p:cNvSpPr txBox="1"/>
          <p:nvPr/>
        </p:nvSpPr>
        <p:spPr>
          <a:xfrm>
            <a:off x="1298158" y="5506078"/>
            <a:ext cx="14987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400" b="1" i="0" u="none" strike="noStrike" cap="none" normalizeH="0" baseline="0" noProof="0">
                <a:ln>
                  <a:noFill/>
                </a:ln>
                <a:solidFill>
                  <a:prstClr val="black"/>
                </a:solidFill>
                <a:uLnTx/>
                <a:uFillTx/>
                <a:latin typeface="Calibri" panose="020F0502020204030204"/>
                <a:ea typeface="+mn-ea"/>
                <a:cs typeface="+mn-cs"/>
              </a:rPr>
              <a:t>Hrvaška</a:t>
            </a:r>
          </a:p>
        </p:txBody>
      </p:sp>
      <p:sp>
        <p:nvSpPr>
          <p:cNvPr id="4" name="TextBox 3">
            <a:extLst>
              <a:ext uri="{FF2B5EF4-FFF2-40B4-BE49-F238E27FC236}">
                <a16:creationId xmlns:a16="http://schemas.microsoft.com/office/drawing/2014/main" xmlns="" id="{C4C91D50-7DC7-8845-A242-EAE1AD1ED3F8}"/>
              </a:ext>
            </a:extLst>
          </p:cNvPr>
          <p:cNvSpPr txBox="1"/>
          <p:nvPr/>
        </p:nvSpPr>
        <p:spPr>
          <a:xfrm>
            <a:off x="4592863" y="3135843"/>
            <a:ext cx="10837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000" b="1" i="0" u="none" strike="noStrike" cap="none" normalizeH="0" baseline="0" noProof="0">
                <a:ln>
                  <a:noFill/>
                </a:ln>
                <a:solidFill>
                  <a:prstClr val="black"/>
                </a:solidFill>
                <a:uLnTx/>
                <a:uFillTx/>
                <a:latin typeface="Calibri" panose="020F0502020204030204"/>
                <a:ea typeface="+mn-ea"/>
                <a:cs typeface="+mn-cs"/>
              </a:rPr>
              <a:t>Združeno kraljestvo</a:t>
            </a:r>
          </a:p>
        </p:txBody>
      </p:sp>
      <p:sp>
        <p:nvSpPr>
          <p:cNvPr id="34" name="TextBox 33">
            <a:extLst>
              <a:ext uri="{FF2B5EF4-FFF2-40B4-BE49-F238E27FC236}">
                <a16:creationId xmlns:a16="http://schemas.microsoft.com/office/drawing/2014/main" xmlns="" id="{FF88FA81-D377-B240-8C05-DF9B3C292C1C}"/>
              </a:ext>
            </a:extLst>
          </p:cNvPr>
          <p:cNvSpPr txBox="1"/>
          <p:nvPr/>
        </p:nvSpPr>
        <p:spPr>
          <a:xfrm>
            <a:off x="4209333" y="2911648"/>
            <a:ext cx="63496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000" b="1" i="0" u="none" strike="noStrike" cap="none" normalizeH="0" baseline="0" noProof="0">
                <a:ln>
                  <a:noFill/>
                </a:ln>
                <a:solidFill>
                  <a:prstClr val="black"/>
                </a:solidFill>
                <a:uLnTx/>
                <a:uFillTx/>
                <a:latin typeface="Calibri" panose="020F0502020204030204"/>
                <a:ea typeface="+mn-ea"/>
                <a:cs typeface="+mn-cs"/>
              </a:rPr>
              <a:t>Irska</a:t>
            </a:r>
          </a:p>
        </p:txBody>
      </p:sp>
      <p:sp>
        <p:nvSpPr>
          <p:cNvPr id="5" name="TextBox 4">
            <a:extLst>
              <a:ext uri="{FF2B5EF4-FFF2-40B4-BE49-F238E27FC236}">
                <a16:creationId xmlns:a16="http://schemas.microsoft.com/office/drawing/2014/main" xmlns="" id="{05B53261-23E0-0942-A84F-BF9C5D267D3B}"/>
              </a:ext>
            </a:extLst>
          </p:cNvPr>
          <p:cNvSpPr txBox="1"/>
          <p:nvPr/>
        </p:nvSpPr>
        <p:spPr>
          <a:xfrm>
            <a:off x="5660718" y="3562979"/>
            <a:ext cx="67197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000" b="1" i="0" u="none" strike="noStrike" cap="none" normalizeH="0" baseline="0" noProof="0">
                <a:ln>
                  <a:noFill/>
                </a:ln>
                <a:solidFill>
                  <a:prstClr val="white"/>
                </a:solidFill>
                <a:uLnTx/>
                <a:uFillTx/>
                <a:latin typeface="Calibri" panose="020F0502020204030204"/>
                <a:ea typeface="+mn-ea"/>
                <a:cs typeface="+mn-cs"/>
              </a:rPr>
              <a:t>Nemčija</a:t>
            </a:r>
          </a:p>
        </p:txBody>
      </p:sp>
      <p:sp>
        <p:nvSpPr>
          <p:cNvPr id="35" name="TextBox 34">
            <a:extLst>
              <a:ext uri="{FF2B5EF4-FFF2-40B4-BE49-F238E27FC236}">
                <a16:creationId xmlns:a16="http://schemas.microsoft.com/office/drawing/2014/main" xmlns="" id="{1AB29B2D-3351-4748-9E3D-A68B9E9D3F8D}"/>
              </a:ext>
            </a:extLst>
          </p:cNvPr>
          <p:cNvSpPr txBox="1"/>
          <p:nvPr/>
        </p:nvSpPr>
        <p:spPr>
          <a:xfrm>
            <a:off x="4953766" y="3997955"/>
            <a:ext cx="53732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000" b="1" i="0" u="none" strike="noStrike" cap="none" normalizeH="0" baseline="0" noProof="0">
                <a:ln>
                  <a:noFill/>
                </a:ln>
                <a:solidFill>
                  <a:prstClr val="white"/>
                </a:solidFill>
                <a:uLnTx/>
                <a:uFillTx/>
                <a:latin typeface="Calibri" panose="020F0502020204030204"/>
                <a:ea typeface="+mn-ea"/>
                <a:cs typeface="+mn-cs"/>
              </a:rPr>
              <a:t>Francija</a:t>
            </a:r>
          </a:p>
        </p:txBody>
      </p:sp>
      <p:sp>
        <p:nvSpPr>
          <p:cNvPr id="36" name="TextBox 35">
            <a:extLst>
              <a:ext uri="{FF2B5EF4-FFF2-40B4-BE49-F238E27FC236}">
                <a16:creationId xmlns:a16="http://schemas.microsoft.com/office/drawing/2014/main" xmlns="" id="{424EC0FF-8056-9445-9254-72D8E8867249}"/>
              </a:ext>
            </a:extLst>
          </p:cNvPr>
          <p:cNvSpPr txBox="1"/>
          <p:nvPr/>
        </p:nvSpPr>
        <p:spPr>
          <a:xfrm>
            <a:off x="5157513" y="3525101"/>
            <a:ext cx="61908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000" b="1" i="0" u="none" strike="noStrike" cap="none" normalizeH="0" baseline="0" noProof="0">
                <a:ln>
                  <a:noFill/>
                </a:ln>
                <a:solidFill>
                  <a:prstClr val="white"/>
                </a:solidFill>
                <a:uLnTx/>
                <a:uFillTx/>
                <a:latin typeface="Calibri" panose="020F0502020204030204"/>
                <a:ea typeface="+mn-ea"/>
                <a:cs typeface="+mn-cs"/>
              </a:rPr>
              <a:t>Belgija</a:t>
            </a:r>
          </a:p>
        </p:txBody>
      </p:sp>
      <p:sp>
        <p:nvSpPr>
          <p:cNvPr id="37" name="TextBox 36">
            <a:extLst>
              <a:ext uri="{FF2B5EF4-FFF2-40B4-BE49-F238E27FC236}">
                <a16:creationId xmlns:a16="http://schemas.microsoft.com/office/drawing/2014/main" xmlns="" id="{63D06523-CA42-BE44-9AB2-AC55A137836A}"/>
              </a:ext>
            </a:extLst>
          </p:cNvPr>
          <p:cNvSpPr txBox="1"/>
          <p:nvPr/>
        </p:nvSpPr>
        <p:spPr>
          <a:xfrm>
            <a:off x="5440944" y="3338623"/>
            <a:ext cx="84029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000" b="1" i="0" u="none" strike="noStrike" cap="none" normalizeH="0" baseline="0" noProof="0">
                <a:ln>
                  <a:noFill/>
                </a:ln>
                <a:solidFill>
                  <a:prstClr val="white"/>
                </a:solidFill>
                <a:uLnTx/>
                <a:uFillTx/>
                <a:latin typeface="Calibri" panose="020F0502020204030204"/>
                <a:ea typeface="+mn-ea"/>
                <a:cs typeface="+mn-cs"/>
              </a:rPr>
              <a:t>Nizozemska</a:t>
            </a:r>
          </a:p>
        </p:txBody>
      </p:sp>
      <p:sp>
        <p:nvSpPr>
          <p:cNvPr id="38" name="TextBox 37">
            <a:extLst>
              <a:ext uri="{FF2B5EF4-FFF2-40B4-BE49-F238E27FC236}">
                <a16:creationId xmlns:a16="http://schemas.microsoft.com/office/drawing/2014/main" xmlns="" id="{D2D56875-B97F-0D46-8587-69ABEE0BAE27}"/>
              </a:ext>
            </a:extLst>
          </p:cNvPr>
          <p:cNvSpPr txBox="1"/>
          <p:nvPr/>
        </p:nvSpPr>
        <p:spPr>
          <a:xfrm>
            <a:off x="5107907" y="3734659"/>
            <a:ext cx="84830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000" b="1" i="0" u="none" strike="noStrike" cap="none" normalizeH="0" baseline="0" noProof="0">
                <a:ln>
                  <a:noFill/>
                </a:ln>
                <a:solidFill>
                  <a:prstClr val="white"/>
                </a:solidFill>
                <a:uLnTx/>
                <a:uFillTx/>
                <a:latin typeface="Calibri" panose="020F0502020204030204"/>
                <a:ea typeface="+mn-ea"/>
                <a:cs typeface="+mn-cs"/>
              </a:rPr>
              <a:t>Luksemburg</a:t>
            </a:r>
          </a:p>
        </p:txBody>
      </p:sp>
      <p:sp>
        <p:nvSpPr>
          <p:cNvPr id="39" name="TextBox 38">
            <a:extLst>
              <a:ext uri="{FF2B5EF4-FFF2-40B4-BE49-F238E27FC236}">
                <a16:creationId xmlns:a16="http://schemas.microsoft.com/office/drawing/2014/main" xmlns="" id="{0ED9FD2D-EF10-5C46-BB0E-745C2303C53E}"/>
              </a:ext>
            </a:extLst>
          </p:cNvPr>
          <p:cNvSpPr txBox="1"/>
          <p:nvPr/>
        </p:nvSpPr>
        <p:spPr>
          <a:xfrm>
            <a:off x="5861092" y="4647317"/>
            <a:ext cx="41870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000" b="1" i="0" u="none" strike="noStrike" cap="none" normalizeH="0" baseline="0" noProof="0">
                <a:ln>
                  <a:noFill/>
                </a:ln>
                <a:solidFill>
                  <a:prstClr val="white"/>
                </a:solidFill>
                <a:uLnTx/>
                <a:uFillTx/>
                <a:latin typeface="Calibri" panose="020F0502020204030204"/>
                <a:ea typeface="+mn-ea"/>
                <a:cs typeface="+mn-cs"/>
              </a:rPr>
              <a:t>Italija</a:t>
            </a:r>
          </a:p>
        </p:txBody>
      </p:sp>
      <p:sp>
        <p:nvSpPr>
          <p:cNvPr id="8" name="Rectangle 7">
            <a:extLst>
              <a:ext uri="{FF2B5EF4-FFF2-40B4-BE49-F238E27FC236}">
                <a16:creationId xmlns:a16="http://schemas.microsoft.com/office/drawing/2014/main" xmlns="" id="{C5F84907-4AE7-A440-AE5F-2230E0EAC182}"/>
              </a:ext>
            </a:extLst>
          </p:cNvPr>
          <p:cNvSpPr/>
          <p:nvPr/>
        </p:nvSpPr>
        <p:spPr>
          <a:xfrm>
            <a:off x="4209333" y="4794907"/>
            <a:ext cx="47801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000" b="1" i="0" u="none" strike="noStrike" cap="none" normalizeH="0" baseline="0" noProof="0">
                <a:ln>
                  <a:noFill/>
                </a:ln>
                <a:solidFill>
                  <a:prstClr val="black"/>
                </a:solidFill>
                <a:uLnTx/>
                <a:uFillTx/>
                <a:latin typeface="Calibri" panose="020F0502020204030204"/>
                <a:ea typeface="+mn-ea"/>
                <a:cs typeface="+mn-cs"/>
              </a:rPr>
              <a:t>Španija</a:t>
            </a:r>
          </a:p>
        </p:txBody>
      </p:sp>
      <p:sp>
        <p:nvSpPr>
          <p:cNvPr id="40" name="Rectangle 39">
            <a:extLst>
              <a:ext uri="{FF2B5EF4-FFF2-40B4-BE49-F238E27FC236}">
                <a16:creationId xmlns:a16="http://schemas.microsoft.com/office/drawing/2014/main" xmlns="" id="{1AAEA3C3-E3F3-4244-A40D-C53AFB1F79D0}"/>
              </a:ext>
            </a:extLst>
          </p:cNvPr>
          <p:cNvSpPr/>
          <p:nvPr/>
        </p:nvSpPr>
        <p:spPr>
          <a:xfrm>
            <a:off x="3721251" y="4636640"/>
            <a:ext cx="63671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000" b="1" i="0" u="none" strike="noStrike" cap="none" normalizeH="0" baseline="0" noProof="0">
                <a:ln>
                  <a:noFill/>
                </a:ln>
                <a:solidFill>
                  <a:prstClr val="black"/>
                </a:solidFill>
                <a:uLnTx/>
                <a:uFillTx/>
                <a:latin typeface="Calibri" panose="020F0502020204030204"/>
                <a:ea typeface="+mn-ea"/>
                <a:cs typeface="+mn-cs"/>
              </a:rPr>
              <a:t>Portugalska</a:t>
            </a:r>
          </a:p>
        </p:txBody>
      </p:sp>
      <p:sp>
        <p:nvSpPr>
          <p:cNvPr id="41" name="Rectangle 40">
            <a:extLst>
              <a:ext uri="{FF2B5EF4-FFF2-40B4-BE49-F238E27FC236}">
                <a16:creationId xmlns:a16="http://schemas.microsoft.com/office/drawing/2014/main" xmlns="" id="{D266AB6C-D960-7741-94FF-A455F9BC782A}"/>
              </a:ext>
            </a:extLst>
          </p:cNvPr>
          <p:cNvSpPr/>
          <p:nvPr/>
        </p:nvSpPr>
        <p:spPr>
          <a:xfrm>
            <a:off x="6225759" y="4361264"/>
            <a:ext cx="56778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000" b="1" i="0" u="none" strike="noStrike" cap="none" normalizeH="0" baseline="0" noProof="0">
                <a:ln>
                  <a:noFill/>
                </a:ln>
                <a:solidFill>
                  <a:prstClr val="black"/>
                </a:solidFill>
                <a:uLnTx/>
                <a:uFillTx/>
                <a:latin typeface="Calibri" panose="020F0502020204030204"/>
                <a:ea typeface="+mn-ea"/>
                <a:cs typeface="+mn-cs"/>
              </a:rPr>
              <a:t>Hrvaška</a:t>
            </a:r>
          </a:p>
        </p:txBody>
      </p:sp>
      <p:sp>
        <p:nvSpPr>
          <p:cNvPr id="42" name="Rectangle 41">
            <a:extLst>
              <a:ext uri="{FF2B5EF4-FFF2-40B4-BE49-F238E27FC236}">
                <a16:creationId xmlns:a16="http://schemas.microsoft.com/office/drawing/2014/main" xmlns="" id="{7FCE7A43-0EDC-FE4E-B175-272665A49EB3}"/>
              </a:ext>
            </a:extLst>
          </p:cNvPr>
          <p:cNvSpPr/>
          <p:nvPr/>
        </p:nvSpPr>
        <p:spPr>
          <a:xfrm>
            <a:off x="6793543" y="5162492"/>
            <a:ext cx="55656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000" b="1" i="0" u="none" strike="noStrike" cap="none" normalizeH="0" baseline="0" noProof="0">
                <a:ln>
                  <a:noFill/>
                </a:ln>
                <a:solidFill>
                  <a:prstClr val="black"/>
                </a:solidFill>
                <a:uLnTx/>
                <a:uFillTx/>
                <a:latin typeface="Calibri" panose="020F0502020204030204"/>
                <a:ea typeface="+mn-ea"/>
                <a:cs typeface="+mn-cs"/>
              </a:rPr>
              <a:t>Grčija</a:t>
            </a:r>
          </a:p>
        </p:txBody>
      </p:sp>
      <p:sp>
        <p:nvSpPr>
          <p:cNvPr id="43" name="Rectangle 42">
            <a:extLst>
              <a:ext uri="{FF2B5EF4-FFF2-40B4-BE49-F238E27FC236}">
                <a16:creationId xmlns:a16="http://schemas.microsoft.com/office/drawing/2014/main" xmlns="" id="{81BB6AD1-DE5E-8B4D-9384-D4DBA2EFF306}"/>
              </a:ext>
            </a:extLst>
          </p:cNvPr>
          <p:cNvSpPr/>
          <p:nvPr/>
        </p:nvSpPr>
        <p:spPr>
          <a:xfrm>
            <a:off x="7071824" y="4671796"/>
            <a:ext cx="62068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000" b="1" i="0" u="none" strike="noStrike" cap="none" normalizeH="0" baseline="0" noProof="0">
                <a:ln>
                  <a:noFill/>
                </a:ln>
                <a:solidFill>
                  <a:prstClr val="black"/>
                </a:solidFill>
                <a:uLnTx/>
                <a:uFillTx/>
                <a:latin typeface="Calibri" panose="020F0502020204030204"/>
                <a:ea typeface="+mn-ea"/>
                <a:cs typeface="+mn-cs"/>
              </a:rPr>
              <a:t>Bolgarija</a:t>
            </a:r>
          </a:p>
        </p:txBody>
      </p:sp>
      <p:sp>
        <p:nvSpPr>
          <p:cNvPr id="44" name="Rectangle 43">
            <a:extLst>
              <a:ext uri="{FF2B5EF4-FFF2-40B4-BE49-F238E27FC236}">
                <a16:creationId xmlns:a16="http://schemas.microsoft.com/office/drawing/2014/main" xmlns="" id="{5978AAF8-B9C7-E94E-BF1F-8E0B18F2DAD4}"/>
              </a:ext>
            </a:extLst>
          </p:cNvPr>
          <p:cNvSpPr/>
          <p:nvPr/>
        </p:nvSpPr>
        <p:spPr>
          <a:xfrm>
            <a:off x="6989582" y="4247533"/>
            <a:ext cx="65594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000" b="1" i="0" u="none" strike="noStrike" cap="none" normalizeH="0" baseline="0" noProof="0">
                <a:ln>
                  <a:noFill/>
                </a:ln>
                <a:solidFill>
                  <a:prstClr val="black"/>
                </a:solidFill>
                <a:uLnTx/>
                <a:uFillTx/>
                <a:latin typeface="Calibri" panose="020F0502020204030204"/>
                <a:ea typeface="+mn-ea"/>
                <a:cs typeface="+mn-cs"/>
              </a:rPr>
              <a:t>Romunija</a:t>
            </a:r>
          </a:p>
        </p:txBody>
      </p:sp>
      <p:sp>
        <p:nvSpPr>
          <p:cNvPr id="45" name="Rectangle 44">
            <a:extLst>
              <a:ext uri="{FF2B5EF4-FFF2-40B4-BE49-F238E27FC236}">
                <a16:creationId xmlns:a16="http://schemas.microsoft.com/office/drawing/2014/main" xmlns="" id="{F3B2D003-957A-444E-8692-B761F0402118}"/>
              </a:ext>
            </a:extLst>
          </p:cNvPr>
          <p:cNvSpPr/>
          <p:nvPr/>
        </p:nvSpPr>
        <p:spPr>
          <a:xfrm>
            <a:off x="6029418" y="4251281"/>
            <a:ext cx="63511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000" b="1" i="0" u="none" strike="noStrike" cap="none" normalizeH="0" baseline="0" noProof="0">
                <a:ln>
                  <a:noFill/>
                </a:ln>
                <a:solidFill>
                  <a:prstClr val="black"/>
                </a:solidFill>
                <a:uLnTx/>
                <a:uFillTx/>
                <a:latin typeface="Calibri" panose="020F0502020204030204"/>
                <a:ea typeface="+mn-ea"/>
                <a:cs typeface="+mn-cs"/>
              </a:rPr>
              <a:t>Slovenija</a:t>
            </a:r>
          </a:p>
        </p:txBody>
      </p:sp>
      <p:sp>
        <p:nvSpPr>
          <p:cNvPr id="46" name="Rectangle 45">
            <a:extLst>
              <a:ext uri="{FF2B5EF4-FFF2-40B4-BE49-F238E27FC236}">
                <a16:creationId xmlns:a16="http://schemas.microsoft.com/office/drawing/2014/main" xmlns="" id="{6C295AF7-93A7-8A45-BFE7-8DD380533AB0}"/>
              </a:ext>
            </a:extLst>
          </p:cNvPr>
          <p:cNvSpPr/>
          <p:nvPr/>
        </p:nvSpPr>
        <p:spPr>
          <a:xfrm>
            <a:off x="6450857" y="4102530"/>
            <a:ext cx="63190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000" b="1" i="0" u="none" strike="noStrike" cap="none" normalizeH="0" baseline="0" noProof="0">
                <a:ln>
                  <a:noFill/>
                </a:ln>
                <a:solidFill>
                  <a:prstClr val="black"/>
                </a:solidFill>
                <a:uLnTx/>
                <a:uFillTx/>
                <a:latin typeface="Calibri" panose="020F0502020204030204"/>
                <a:ea typeface="+mn-ea"/>
                <a:cs typeface="+mn-cs"/>
              </a:rPr>
              <a:t>Madžarska</a:t>
            </a:r>
          </a:p>
        </p:txBody>
      </p:sp>
      <p:sp>
        <p:nvSpPr>
          <p:cNvPr id="47" name="Rectangle 46">
            <a:extLst>
              <a:ext uri="{FF2B5EF4-FFF2-40B4-BE49-F238E27FC236}">
                <a16:creationId xmlns:a16="http://schemas.microsoft.com/office/drawing/2014/main" xmlns="" id="{29BA2E72-7248-254C-B460-EFB488EDA3F7}"/>
              </a:ext>
            </a:extLst>
          </p:cNvPr>
          <p:cNvSpPr/>
          <p:nvPr/>
        </p:nvSpPr>
        <p:spPr>
          <a:xfrm>
            <a:off x="6471471" y="3890538"/>
            <a:ext cx="62549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000" b="1" i="0" u="none" strike="noStrike" cap="none" normalizeH="0" baseline="0" noProof="0">
                <a:ln>
                  <a:noFill/>
                </a:ln>
                <a:solidFill>
                  <a:prstClr val="black"/>
                </a:solidFill>
                <a:uLnTx/>
                <a:uFillTx/>
                <a:latin typeface="Calibri" panose="020F0502020204030204"/>
                <a:ea typeface="+mn-ea"/>
                <a:cs typeface="+mn-cs"/>
              </a:rPr>
              <a:t>Slovaška</a:t>
            </a:r>
          </a:p>
        </p:txBody>
      </p:sp>
      <p:sp>
        <p:nvSpPr>
          <p:cNvPr id="48" name="Rectangle 47">
            <a:extLst>
              <a:ext uri="{FF2B5EF4-FFF2-40B4-BE49-F238E27FC236}">
                <a16:creationId xmlns:a16="http://schemas.microsoft.com/office/drawing/2014/main" xmlns="" id="{63D38D58-3411-BF4B-A206-0B6337C742EA}"/>
              </a:ext>
            </a:extLst>
          </p:cNvPr>
          <p:cNvSpPr/>
          <p:nvPr/>
        </p:nvSpPr>
        <p:spPr>
          <a:xfrm>
            <a:off x="6479628" y="3409333"/>
            <a:ext cx="55496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000" b="1" i="0" u="none" strike="noStrike" cap="none" normalizeH="0" baseline="0" noProof="0">
                <a:ln>
                  <a:noFill/>
                </a:ln>
                <a:solidFill>
                  <a:prstClr val="black"/>
                </a:solidFill>
                <a:uLnTx/>
                <a:uFillTx/>
                <a:latin typeface="Calibri" panose="020F0502020204030204"/>
                <a:ea typeface="+mn-ea"/>
                <a:cs typeface="+mn-cs"/>
              </a:rPr>
              <a:t>Poljska</a:t>
            </a:r>
          </a:p>
        </p:txBody>
      </p:sp>
      <p:sp>
        <p:nvSpPr>
          <p:cNvPr id="49" name="Rectangle 48">
            <a:extLst>
              <a:ext uri="{FF2B5EF4-FFF2-40B4-BE49-F238E27FC236}">
                <a16:creationId xmlns:a16="http://schemas.microsoft.com/office/drawing/2014/main" xmlns="" id="{0D60B5F3-D354-6543-998E-39A64F9EFA64}"/>
              </a:ext>
            </a:extLst>
          </p:cNvPr>
          <p:cNvSpPr/>
          <p:nvPr/>
        </p:nvSpPr>
        <p:spPr>
          <a:xfrm>
            <a:off x="6085935" y="3749283"/>
            <a:ext cx="58381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000" b="1" i="0" u="none" strike="noStrike" cap="none" normalizeH="0" baseline="0" noProof="0">
                <a:ln>
                  <a:noFill/>
                </a:ln>
                <a:solidFill>
                  <a:prstClr val="black"/>
                </a:solidFill>
                <a:uLnTx/>
                <a:uFillTx/>
                <a:latin typeface="Calibri" panose="020F0502020204030204"/>
                <a:ea typeface="+mn-ea"/>
                <a:cs typeface="+mn-cs"/>
              </a:rPr>
              <a:t>Češka</a:t>
            </a:r>
          </a:p>
        </p:txBody>
      </p:sp>
      <p:sp>
        <p:nvSpPr>
          <p:cNvPr id="50" name="Rectangle 49">
            <a:extLst>
              <a:ext uri="{FF2B5EF4-FFF2-40B4-BE49-F238E27FC236}">
                <a16:creationId xmlns:a16="http://schemas.microsoft.com/office/drawing/2014/main" xmlns="" id="{C79E3BD7-8869-674A-BC91-7808926CA798}"/>
              </a:ext>
            </a:extLst>
          </p:cNvPr>
          <p:cNvSpPr/>
          <p:nvPr/>
        </p:nvSpPr>
        <p:spPr>
          <a:xfrm>
            <a:off x="6150812" y="2397363"/>
            <a:ext cx="60785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000" b="1" i="0" u="none" strike="noStrike" cap="none" normalizeH="0" baseline="0" noProof="0">
                <a:ln>
                  <a:noFill/>
                </a:ln>
                <a:solidFill>
                  <a:prstClr val="black"/>
                </a:solidFill>
                <a:uLnTx/>
                <a:uFillTx/>
                <a:latin typeface="Calibri" panose="020F0502020204030204"/>
                <a:ea typeface="+mn-ea"/>
                <a:cs typeface="+mn-cs"/>
              </a:rPr>
              <a:t>Švedska</a:t>
            </a:r>
          </a:p>
        </p:txBody>
      </p:sp>
      <p:sp>
        <p:nvSpPr>
          <p:cNvPr id="51" name="Rectangle 50">
            <a:extLst>
              <a:ext uri="{FF2B5EF4-FFF2-40B4-BE49-F238E27FC236}">
                <a16:creationId xmlns:a16="http://schemas.microsoft.com/office/drawing/2014/main" xmlns="" id="{144B6949-2685-2F43-9D04-7EF7680CB494}"/>
              </a:ext>
            </a:extLst>
          </p:cNvPr>
          <p:cNvSpPr/>
          <p:nvPr/>
        </p:nvSpPr>
        <p:spPr>
          <a:xfrm>
            <a:off x="6834680" y="2028905"/>
            <a:ext cx="57740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000" b="1" i="0" u="none" strike="noStrike" cap="none" normalizeH="0" baseline="0" noProof="0">
                <a:ln>
                  <a:noFill/>
                </a:ln>
                <a:solidFill>
                  <a:prstClr val="black"/>
                </a:solidFill>
                <a:uLnTx/>
                <a:uFillTx/>
                <a:latin typeface="Calibri" panose="020F0502020204030204"/>
                <a:ea typeface="+mn-ea"/>
                <a:cs typeface="+mn-cs"/>
              </a:rPr>
              <a:t>Finska</a:t>
            </a:r>
          </a:p>
        </p:txBody>
      </p:sp>
      <p:sp>
        <p:nvSpPr>
          <p:cNvPr id="52" name="Rectangle 51">
            <a:extLst>
              <a:ext uri="{FF2B5EF4-FFF2-40B4-BE49-F238E27FC236}">
                <a16:creationId xmlns:a16="http://schemas.microsoft.com/office/drawing/2014/main" xmlns="" id="{ABC140CB-B48B-1C4F-971E-024687CCCF52}"/>
              </a:ext>
            </a:extLst>
          </p:cNvPr>
          <p:cNvSpPr/>
          <p:nvPr/>
        </p:nvSpPr>
        <p:spPr>
          <a:xfrm>
            <a:off x="6878212" y="2520473"/>
            <a:ext cx="57579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000" b="1" i="0" u="none" strike="noStrike" cap="none" normalizeH="0" baseline="0" noProof="0">
                <a:ln>
                  <a:noFill/>
                </a:ln>
                <a:solidFill>
                  <a:prstClr val="black"/>
                </a:solidFill>
                <a:uLnTx/>
                <a:uFillTx/>
                <a:latin typeface="Calibri" panose="020F0502020204030204"/>
                <a:ea typeface="+mn-ea"/>
                <a:cs typeface="+mn-cs"/>
              </a:rPr>
              <a:t>Estonija</a:t>
            </a:r>
          </a:p>
        </p:txBody>
      </p:sp>
      <p:sp>
        <p:nvSpPr>
          <p:cNvPr id="53" name="Rectangle 52">
            <a:extLst>
              <a:ext uri="{FF2B5EF4-FFF2-40B4-BE49-F238E27FC236}">
                <a16:creationId xmlns:a16="http://schemas.microsoft.com/office/drawing/2014/main" xmlns="" id="{A10FFE75-900A-9547-9B5E-495A3820B75D}"/>
              </a:ext>
            </a:extLst>
          </p:cNvPr>
          <p:cNvSpPr/>
          <p:nvPr/>
        </p:nvSpPr>
        <p:spPr>
          <a:xfrm>
            <a:off x="6910021" y="2766694"/>
            <a:ext cx="50206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000" b="1" i="0" u="none" strike="noStrike" cap="none" normalizeH="0" baseline="0" noProof="0">
                <a:ln>
                  <a:noFill/>
                </a:ln>
                <a:solidFill>
                  <a:prstClr val="black"/>
                </a:solidFill>
                <a:uLnTx/>
                <a:uFillTx/>
                <a:latin typeface="Calibri" panose="020F0502020204030204"/>
                <a:ea typeface="+mn-ea"/>
                <a:cs typeface="+mn-cs"/>
              </a:rPr>
              <a:t>Latvija</a:t>
            </a:r>
          </a:p>
        </p:txBody>
      </p:sp>
      <p:sp>
        <p:nvSpPr>
          <p:cNvPr id="54" name="Rectangle 53">
            <a:extLst>
              <a:ext uri="{FF2B5EF4-FFF2-40B4-BE49-F238E27FC236}">
                <a16:creationId xmlns:a16="http://schemas.microsoft.com/office/drawing/2014/main" xmlns="" id="{7F7D1D41-25E2-244A-9B83-5F76E8E97437}"/>
              </a:ext>
            </a:extLst>
          </p:cNvPr>
          <p:cNvSpPr/>
          <p:nvPr/>
        </p:nvSpPr>
        <p:spPr>
          <a:xfrm>
            <a:off x="6747539" y="2975579"/>
            <a:ext cx="67999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000" b="1" i="0" u="none" strike="noStrike" cap="none" normalizeH="0" baseline="0" noProof="0">
                <a:ln>
                  <a:noFill/>
                </a:ln>
                <a:solidFill>
                  <a:prstClr val="black"/>
                </a:solidFill>
                <a:uLnTx/>
                <a:uFillTx/>
                <a:latin typeface="Calibri" panose="020F0502020204030204"/>
                <a:ea typeface="+mn-ea"/>
                <a:cs typeface="+mn-cs"/>
              </a:rPr>
              <a:t>Litva</a:t>
            </a:r>
          </a:p>
        </p:txBody>
      </p:sp>
      <p:sp>
        <p:nvSpPr>
          <p:cNvPr id="55" name="Rectangle 54">
            <a:extLst>
              <a:ext uri="{FF2B5EF4-FFF2-40B4-BE49-F238E27FC236}">
                <a16:creationId xmlns:a16="http://schemas.microsoft.com/office/drawing/2014/main" xmlns="" id="{9B7A5158-2C2C-1D4B-AB25-3172D3B78FFB}"/>
              </a:ext>
            </a:extLst>
          </p:cNvPr>
          <p:cNvSpPr/>
          <p:nvPr/>
        </p:nvSpPr>
        <p:spPr>
          <a:xfrm>
            <a:off x="6012670" y="5731655"/>
            <a:ext cx="49885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000" b="1" i="0" u="none" strike="noStrike" cap="none" normalizeH="0" baseline="0" noProof="0">
                <a:ln>
                  <a:noFill/>
                </a:ln>
                <a:solidFill>
                  <a:prstClr val="black"/>
                </a:solidFill>
                <a:uLnTx/>
                <a:uFillTx/>
                <a:latin typeface="Calibri" panose="020F0502020204030204"/>
                <a:ea typeface="+mn-ea"/>
                <a:cs typeface="+mn-cs"/>
              </a:rPr>
              <a:t>Malta</a:t>
            </a:r>
          </a:p>
        </p:txBody>
      </p:sp>
      <p:sp>
        <p:nvSpPr>
          <p:cNvPr id="56" name="Rectangle 55">
            <a:extLst>
              <a:ext uri="{FF2B5EF4-FFF2-40B4-BE49-F238E27FC236}">
                <a16:creationId xmlns:a16="http://schemas.microsoft.com/office/drawing/2014/main" xmlns="" id="{C4AB9EC1-0E10-6642-B3AB-E2A2CAEFB487}"/>
              </a:ext>
            </a:extLst>
          </p:cNvPr>
          <p:cNvSpPr/>
          <p:nvPr/>
        </p:nvSpPr>
        <p:spPr>
          <a:xfrm>
            <a:off x="8014021" y="5731655"/>
            <a:ext cx="54694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000" b="1" i="0" u="none" strike="noStrike" cap="none" normalizeH="0" baseline="0" noProof="0">
                <a:ln>
                  <a:noFill/>
                </a:ln>
                <a:solidFill>
                  <a:prstClr val="black"/>
                </a:solidFill>
                <a:uLnTx/>
                <a:uFillTx/>
                <a:latin typeface="Calibri" panose="020F0502020204030204"/>
                <a:ea typeface="+mn-ea"/>
                <a:cs typeface="+mn-cs"/>
              </a:rPr>
              <a:t>Ciper</a:t>
            </a:r>
          </a:p>
        </p:txBody>
      </p:sp>
      <p:sp>
        <p:nvSpPr>
          <p:cNvPr id="57" name="Rectangle 56">
            <a:extLst>
              <a:ext uri="{FF2B5EF4-FFF2-40B4-BE49-F238E27FC236}">
                <a16:creationId xmlns:a16="http://schemas.microsoft.com/office/drawing/2014/main" xmlns="" id="{FBF1B536-5DFC-FB45-BD72-58AA38652A4B}"/>
              </a:ext>
            </a:extLst>
          </p:cNvPr>
          <p:cNvSpPr/>
          <p:nvPr/>
        </p:nvSpPr>
        <p:spPr>
          <a:xfrm>
            <a:off x="5627456" y="2852505"/>
            <a:ext cx="67037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000" b="1" i="0" u="none" strike="noStrike" cap="none" normalizeH="0" baseline="0" noProof="0">
                <a:ln>
                  <a:noFill/>
                </a:ln>
                <a:solidFill>
                  <a:prstClr val="black"/>
                </a:solidFill>
                <a:uLnTx/>
                <a:uFillTx/>
                <a:latin typeface="Calibri" panose="020F0502020204030204"/>
                <a:ea typeface="+mn-ea"/>
                <a:cs typeface="+mn-cs"/>
              </a:rPr>
              <a:t>Danska</a:t>
            </a:r>
          </a:p>
        </p:txBody>
      </p:sp>
      <p:sp>
        <p:nvSpPr>
          <p:cNvPr id="58" name="Rectangle 57">
            <a:extLst>
              <a:ext uri="{FF2B5EF4-FFF2-40B4-BE49-F238E27FC236}">
                <a16:creationId xmlns:a16="http://schemas.microsoft.com/office/drawing/2014/main" xmlns="" id="{37926475-0764-8846-8542-1C8EF916CD87}"/>
              </a:ext>
            </a:extLst>
          </p:cNvPr>
          <p:cNvSpPr/>
          <p:nvPr/>
        </p:nvSpPr>
        <p:spPr>
          <a:xfrm>
            <a:off x="6012670" y="4091189"/>
            <a:ext cx="56618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000" b="1" i="0" u="none" strike="noStrike" cap="none" normalizeH="0" baseline="0" noProof="0">
                <a:ln>
                  <a:noFill/>
                </a:ln>
                <a:solidFill>
                  <a:prstClr val="black"/>
                </a:solidFill>
                <a:uLnTx/>
                <a:uFillTx/>
                <a:latin typeface="Calibri" panose="020F0502020204030204"/>
                <a:ea typeface="+mn-ea"/>
                <a:cs typeface="+mn-cs"/>
              </a:rPr>
              <a:t>Avstrija</a:t>
            </a:r>
          </a:p>
        </p:txBody>
      </p:sp>
    </p:spTree>
    <p:extLst>
      <p:ext uri="{BB962C8B-B14F-4D97-AF65-F5344CB8AC3E}">
        <p14:creationId xmlns:p14="http://schemas.microsoft.com/office/powerpoint/2010/main" val="2555104476"/>
      </p:ext>
    </p:extLst>
  </p:cSld>
  <p:clrMapOvr>
    <a:masterClrMapping/>
  </p:clrMapOvr>
  <p:transition spd="slow">
    <p:wheel spokes="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arme 7"/>
          <p:cNvSpPr/>
          <p:nvPr/>
        </p:nvSpPr>
        <p:spPr>
          <a:xfrm rot="5400000">
            <a:off x="68697" y="120759"/>
            <a:ext cx="672052" cy="687161"/>
          </a:xfrm>
          <a:prstGeom prst="teardrop">
            <a:avLst>
              <a:gd name="adj" fmla="val 98486"/>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rot="16200000">
            <a:off x="8099804" y="5813766"/>
            <a:ext cx="1842171" cy="246221"/>
          </a:xfrm>
          <a:prstGeom prst="rect">
            <a:avLst/>
          </a:prstGeom>
        </p:spPr>
        <p:txBody>
          <a:bodyPr wrap="none">
            <a:spAutoFit/>
          </a:bodyPr>
          <a:lstStyle/>
          <a:p>
            <a:r>
              <a:rPr lang="sl-SI" sz="1000" b="1">
                <a:solidFill>
                  <a:srgbClr val="00B0F0"/>
                </a:solidFill>
                <a:latin typeface="Arial" charset="0"/>
                <a:ea typeface="Arial" charset="0"/>
                <a:cs typeface="Arial" charset="0"/>
              </a:rPr>
              <a:t>EVROPSKI PROJEKT</a:t>
            </a:r>
          </a:p>
        </p:txBody>
      </p:sp>
      <p:cxnSp>
        <p:nvCxnSpPr>
          <p:cNvPr id="13" name="Connecteur droit 12"/>
          <p:cNvCxnSpPr/>
          <p:nvPr/>
        </p:nvCxnSpPr>
        <p:spPr>
          <a:xfrm>
            <a:off x="8897779" y="5015791"/>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00163" y="65791"/>
            <a:ext cx="6716196" cy="1077218"/>
          </a:xfrm>
          <a:prstGeom prst="rect">
            <a:avLst/>
          </a:prstGeom>
          <a:noFill/>
        </p:spPr>
        <p:txBody>
          <a:bodyPr wrap="square" rtlCol="0">
            <a:spAutoFit/>
          </a:bodyPr>
          <a:lstStyle/>
          <a:p>
            <a:r>
              <a:rPr lang="sl-SI" sz="3200" b="1">
                <a:solidFill>
                  <a:srgbClr val="00B0F0"/>
                </a:solidFill>
              </a:rPr>
              <a:t>GLAVNE FAZE NASTANKA EVROPSKE UNIJE</a:t>
            </a:r>
          </a:p>
        </p:txBody>
      </p:sp>
      <p:sp>
        <p:nvSpPr>
          <p:cNvPr id="5" name="Chevron 4"/>
          <p:cNvSpPr/>
          <p:nvPr/>
        </p:nvSpPr>
        <p:spPr>
          <a:xfrm>
            <a:off x="981694" y="3211033"/>
            <a:ext cx="1208531" cy="408457"/>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0" name="Chevron 9"/>
          <p:cNvSpPr/>
          <p:nvPr/>
        </p:nvSpPr>
        <p:spPr>
          <a:xfrm>
            <a:off x="8879" y="3211033"/>
            <a:ext cx="1110717" cy="408457"/>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7" name="Elbow Connector 6"/>
          <p:cNvCxnSpPr>
            <a:stCxn id="5" idx="2"/>
          </p:cNvCxnSpPr>
          <p:nvPr/>
        </p:nvCxnSpPr>
        <p:spPr>
          <a:xfrm rot="16200000" flipH="1">
            <a:off x="1344831" y="3758504"/>
            <a:ext cx="984408" cy="706380"/>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473988" y="4250008"/>
            <a:ext cx="1063449" cy="400110"/>
          </a:xfrm>
          <a:prstGeom prst="rect">
            <a:avLst/>
          </a:prstGeom>
          <a:noFill/>
        </p:spPr>
        <p:txBody>
          <a:bodyPr wrap="square" rtlCol="0">
            <a:spAutoFit/>
          </a:bodyPr>
          <a:lstStyle/>
          <a:p>
            <a:r>
              <a:rPr lang="sl-SI" sz="2000" b="1">
                <a:solidFill>
                  <a:schemeClr val="accent1">
                    <a:lumMod val="75000"/>
                  </a:schemeClr>
                </a:solidFill>
              </a:rPr>
              <a:t>1951</a:t>
            </a:r>
          </a:p>
        </p:txBody>
      </p:sp>
      <p:cxnSp>
        <p:nvCxnSpPr>
          <p:cNvPr id="14" name="Straight Connector 13"/>
          <p:cNvCxnSpPr/>
          <p:nvPr/>
        </p:nvCxnSpPr>
        <p:spPr>
          <a:xfrm>
            <a:off x="1558355" y="4603898"/>
            <a:ext cx="63187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49518" y="4612320"/>
            <a:ext cx="2316002" cy="923330"/>
          </a:xfrm>
          <a:prstGeom prst="rect">
            <a:avLst/>
          </a:prstGeom>
          <a:noFill/>
        </p:spPr>
        <p:txBody>
          <a:bodyPr wrap="square" rtlCol="0">
            <a:spAutoFit/>
          </a:bodyPr>
          <a:lstStyle/>
          <a:p>
            <a:pPr algn="ctr"/>
            <a:r>
              <a:rPr lang="sl-SI">
                <a:solidFill>
                  <a:schemeClr val="bg1">
                    <a:lumMod val="50000"/>
                  </a:schemeClr>
                </a:solidFill>
              </a:rPr>
              <a:t>Evropska skupnost</a:t>
            </a:r>
          </a:p>
          <a:p>
            <a:pPr algn="ctr"/>
            <a:r>
              <a:rPr lang="sl-SI">
                <a:solidFill>
                  <a:schemeClr val="bg1">
                    <a:lumMod val="50000"/>
                  </a:schemeClr>
                </a:solidFill>
              </a:rPr>
              <a:t> za </a:t>
            </a:r>
          </a:p>
          <a:p>
            <a:pPr algn="ctr"/>
            <a:r>
              <a:rPr lang="sl-SI">
                <a:solidFill>
                  <a:schemeClr val="bg1">
                    <a:lumMod val="50000"/>
                  </a:schemeClr>
                </a:solidFill>
              </a:rPr>
              <a:t>premog in jeklo</a:t>
            </a:r>
          </a:p>
        </p:txBody>
      </p:sp>
      <p:cxnSp>
        <p:nvCxnSpPr>
          <p:cNvPr id="20" name="Elbow Connector 19"/>
          <p:cNvCxnSpPr/>
          <p:nvPr/>
        </p:nvCxnSpPr>
        <p:spPr>
          <a:xfrm rot="16200000" flipV="1">
            <a:off x="-213269" y="2197603"/>
            <a:ext cx="1339703" cy="687160"/>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13002" y="1871331"/>
            <a:ext cx="73919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37733" y="1529490"/>
            <a:ext cx="739195" cy="400110"/>
          </a:xfrm>
          <a:prstGeom prst="rect">
            <a:avLst/>
          </a:prstGeom>
          <a:noFill/>
        </p:spPr>
        <p:txBody>
          <a:bodyPr wrap="square" rtlCol="0">
            <a:spAutoFit/>
          </a:bodyPr>
          <a:lstStyle/>
          <a:p>
            <a:r>
              <a:rPr lang="sl-SI" sz="2000" b="1">
                <a:solidFill>
                  <a:schemeClr val="accent1">
                    <a:lumMod val="75000"/>
                  </a:schemeClr>
                </a:solidFill>
              </a:rPr>
              <a:t>1950</a:t>
            </a:r>
          </a:p>
        </p:txBody>
      </p:sp>
      <p:sp>
        <p:nvSpPr>
          <p:cNvPr id="24" name="TextBox 23"/>
          <p:cNvSpPr txBox="1"/>
          <p:nvPr/>
        </p:nvSpPr>
        <p:spPr>
          <a:xfrm>
            <a:off x="113002" y="1844116"/>
            <a:ext cx="1419345" cy="646331"/>
          </a:xfrm>
          <a:prstGeom prst="rect">
            <a:avLst/>
          </a:prstGeom>
          <a:noFill/>
        </p:spPr>
        <p:txBody>
          <a:bodyPr wrap="square" rtlCol="0">
            <a:spAutoFit/>
          </a:bodyPr>
          <a:lstStyle/>
          <a:p>
            <a:r>
              <a:rPr lang="sl-SI" dirty="0" err="1">
                <a:solidFill>
                  <a:schemeClr val="bg1">
                    <a:lumMod val="50000"/>
                  </a:schemeClr>
                </a:solidFill>
              </a:rPr>
              <a:t>Schumanova</a:t>
            </a:r>
            <a:r>
              <a:rPr lang="sl-SI" dirty="0">
                <a:solidFill>
                  <a:schemeClr val="bg1">
                    <a:lumMod val="50000"/>
                  </a:schemeClr>
                </a:solidFill>
              </a:rPr>
              <a:t> deklaracija</a:t>
            </a:r>
          </a:p>
        </p:txBody>
      </p:sp>
      <p:sp>
        <p:nvSpPr>
          <p:cNvPr id="15" name="Rectangle 14"/>
          <p:cNvSpPr/>
          <p:nvPr/>
        </p:nvSpPr>
        <p:spPr>
          <a:xfrm>
            <a:off x="7421896" y="3607522"/>
            <a:ext cx="1571800" cy="1148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Chevron 20"/>
          <p:cNvSpPr/>
          <p:nvPr/>
        </p:nvSpPr>
        <p:spPr>
          <a:xfrm>
            <a:off x="2043943" y="3216170"/>
            <a:ext cx="1208531" cy="408457"/>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5" name="Chevron 24"/>
          <p:cNvSpPr/>
          <p:nvPr/>
        </p:nvSpPr>
        <p:spPr>
          <a:xfrm>
            <a:off x="4190751" y="3207748"/>
            <a:ext cx="1208531" cy="408457"/>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6" name="Chevron 25"/>
          <p:cNvSpPr/>
          <p:nvPr/>
        </p:nvSpPr>
        <p:spPr>
          <a:xfrm>
            <a:off x="3114572" y="3211032"/>
            <a:ext cx="1208531" cy="408457"/>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7" name="Chevron 26"/>
          <p:cNvSpPr/>
          <p:nvPr/>
        </p:nvSpPr>
        <p:spPr>
          <a:xfrm>
            <a:off x="5280196" y="3203724"/>
            <a:ext cx="1208531" cy="408457"/>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8" name="Chevron 27"/>
          <p:cNvSpPr/>
          <p:nvPr/>
        </p:nvSpPr>
        <p:spPr>
          <a:xfrm>
            <a:off x="6350825" y="3196179"/>
            <a:ext cx="1208531" cy="408457"/>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9" name="Chevron 28"/>
          <p:cNvSpPr/>
          <p:nvPr/>
        </p:nvSpPr>
        <p:spPr>
          <a:xfrm>
            <a:off x="8470437" y="3191040"/>
            <a:ext cx="673562" cy="413663"/>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31" name="Chevron 30"/>
          <p:cNvSpPr/>
          <p:nvPr/>
        </p:nvSpPr>
        <p:spPr>
          <a:xfrm>
            <a:off x="7455242" y="3196246"/>
            <a:ext cx="1152201" cy="408457"/>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32" name="Elbow Connector 31"/>
          <p:cNvCxnSpPr/>
          <p:nvPr/>
        </p:nvCxnSpPr>
        <p:spPr>
          <a:xfrm rot="16200000" flipV="1">
            <a:off x="1478205" y="2194316"/>
            <a:ext cx="1339703" cy="687160"/>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1804476" y="1863594"/>
            <a:ext cx="1372040" cy="1"/>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753653" y="1848870"/>
            <a:ext cx="1721341" cy="369332"/>
          </a:xfrm>
          <a:prstGeom prst="rect">
            <a:avLst/>
          </a:prstGeom>
          <a:noFill/>
        </p:spPr>
        <p:txBody>
          <a:bodyPr wrap="square" rtlCol="0">
            <a:spAutoFit/>
          </a:bodyPr>
          <a:lstStyle/>
          <a:p>
            <a:r>
              <a:rPr lang="sl-SI">
                <a:solidFill>
                  <a:schemeClr val="bg2">
                    <a:lumMod val="50000"/>
                  </a:schemeClr>
                </a:solidFill>
              </a:rPr>
              <a:t>Rimska pogodba</a:t>
            </a:r>
          </a:p>
        </p:txBody>
      </p:sp>
      <p:sp>
        <p:nvSpPr>
          <p:cNvPr id="34" name="TextBox 33"/>
          <p:cNvSpPr txBox="1"/>
          <p:nvPr/>
        </p:nvSpPr>
        <p:spPr>
          <a:xfrm>
            <a:off x="1711008" y="1520951"/>
            <a:ext cx="1030091" cy="400110"/>
          </a:xfrm>
          <a:prstGeom prst="rect">
            <a:avLst/>
          </a:prstGeom>
          <a:noFill/>
        </p:spPr>
        <p:txBody>
          <a:bodyPr wrap="square" rtlCol="0">
            <a:spAutoFit/>
          </a:bodyPr>
          <a:lstStyle/>
          <a:p>
            <a:r>
              <a:rPr lang="sl-SI" sz="2000" b="1">
                <a:solidFill>
                  <a:schemeClr val="accent1">
                    <a:lumMod val="75000"/>
                  </a:schemeClr>
                </a:solidFill>
              </a:rPr>
              <a:t>1957</a:t>
            </a:r>
          </a:p>
        </p:txBody>
      </p:sp>
      <p:cxnSp>
        <p:nvCxnSpPr>
          <p:cNvPr id="36" name="Elbow Connector 35"/>
          <p:cNvCxnSpPr/>
          <p:nvPr/>
        </p:nvCxnSpPr>
        <p:spPr>
          <a:xfrm rot="16200000" flipH="1">
            <a:off x="3194986" y="3763641"/>
            <a:ext cx="984408" cy="706380"/>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Elbow Connector 36"/>
          <p:cNvCxnSpPr/>
          <p:nvPr/>
        </p:nvCxnSpPr>
        <p:spPr>
          <a:xfrm rot="16200000" flipV="1">
            <a:off x="3584109" y="2284610"/>
            <a:ext cx="1206140" cy="631717"/>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25" idx="2"/>
          </p:cNvCxnSpPr>
          <p:nvPr/>
        </p:nvCxnSpPr>
        <p:spPr>
          <a:xfrm rot="16200000" flipH="1">
            <a:off x="4681446" y="3627660"/>
            <a:ext cx="944447" cy="921535"/>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1" name="Elbow Connector 40"/>
          <p:cNvCxnSpPr/>
          <p:nvPr/>
        </p:nvCxnSpPr>
        <p:spPr>
          <a:xfrm rot="16200000" flipV="1">
            <a:off x="5195381" y="2577586"/>
            <a:ext cx="739835" cy="520492"/>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3" name="Elbow Connector 42"/>
          <p:cNvCxnSpPr/>
          <p:nvPr/>
        </p:nvCxnSpPr>
        <p:spPr>
          <a:xfrm rot="16200000" flipH="1">
            <a:off x="6654471" y="3694566"/>
            <a:ext cx="662544" cy="503711"/>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5" name="Elbow Connector 44"/>
          <p:cNvCxnSpPr/>
          <p:nvPr/>
        </p:nvCxnSpPr>
        <p:spPr>
          <a:xfrm rot="16200000" flipH="1">
            <a:off x="8524331" y="3644474"/>
            <a:ext cx="555871" cy="476196"/>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6" name="Elbow Connector 45"/>
          <p:cNvCxnSpPr/>
          <p:nvPr/>
        </p:nvCxnSpPr>
        <p:spPr>
          <a:xfrm rot="16200000" flipV="1">
            <a:off x="6827373" y="1805243"/>
            <a:ext cx="1664715" cy="1096132"/>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036295" y="4603898"/>
            <a:ext cx="1010745"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2968962" y="4277694"/>
            <a:ext cx="925808" cy="400110"/>
          </a:xfrm>
          <a:prstGeom prst="rect">
            <a:avLst/>
          </a:prstGeom>
          <a:noFill/>
        </p:spPr>
        <p:txBody>
          <a:bodyPr wrap="square" rtlCol="0">
            <a:spAutoFit/>
          </a:bodyPr>
          <a:lstStyle/>
          <a:p>
            <a:r>
              <a:rPr lang="sl-SI" sz="2000" b="1">
                <a:solidFill>
                  <a:schemeClr val="accent1">
                    <a:lumMod val="75000"/>
                  </a:schemeClr>
                </a:solidFill>
              </a:rPr>
              <a:t>1987</a:t>
            </a:r>
          </a:p>
        </p:txBody>
      </p:sp>
      <p:sp>
        <p:nvSpPr>
          <p:cNvPr id="54" name="TextBox 53"/>
          <p:cNvSpPr txBox="1"/>
          <p:nvPr/>
        </p:nvSpPr>
        <p:spPr>
          <a:xfrm>
            <a:off x="2976946" y="4588277"/>
            <a:ext cx="1548044" cy="369332"/>
          </a:xfrm>
          <a:prstGeom prst="rect">
            <a:avLst/>
          </a:prstGeom>
          <a:noFill/>
        </p:spPr>
        <p:txBody>
          <a:bodyPr wrap="square" rtlCol="0">
            <a:spAutoFit/>
          </a:bodyPr>
          <a:lstStyle/>
          <a:p>
            <a:r>
              <a:rPr lang="sl-SI">
                <a:solidFill>
                  <a:schemeClr val="bg2">
                    <a:lumMod val="50000"/>
                  </a:schemeClr>
                </a:solidFill>
              </a:rPr>
              <a:t>ERASMUS</a:t>
            </a:r>
          </a:p>
        </p:txBody>
      </p:sp>
      <p:cxnSp>
        <p:nvCxnSpPr>
          <p:cNvPr id="56" name="Straight Connector 55"/>
          <p:cNvCxnSpPr/>
          <p:nvPr/>
        </p:nvCxnSpPr>
        <p:spPr>
          <a:xfrm>
            <a:off x="3871320" y="1996471"/>
            <a:ext cx="1111097"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3881722" y="1658844"/>
            <a:ext cx="890969" cy="677108"/>
          </a:xfrm>
          <a:prstGeom prst="rect">
            <a:avLst/>
          </a:prstGeom>
          <a:noFill/>
        </p:spPr>
        <p:txBody>
          <a:bodyPr wrap="square" rtlCol="0">
            <a:spAutoFit/>
          </a:bodyPr>
          <a:lstStyle/>
          <a:p>
            <a:r>
              <a:rPr lang="sl-SI" sz="2000" b="1">
                <a:solidFill>
                  <a:schemeClr val="accent1">
                    <a:lumMod val="75000"/>
                  </a:schemeClr>
                </a:solidFill>
              </a:rPr>
              <a:t>1992</a:t>
            </a:r>
          </a:p>
          <a:p>
            <a:endParaRPr lang="fr-BE" dirty="0"/>
          </a:p>
        </p:txBody>
      </p:sp>
      <p:sp>
        <p:nvSpPr>
          <p:cNvPr id="60" name="TextBox 59"/>
          <p:cNvSpPr txBox="1"/>
          <p:nvPr/>
        </p:nvSpPr>
        <p:spPr>
          <a:xfrm>
            <a:off x="3845150" y="1962096"/>
            <a:ext cx="1554132" cy="646331"/>
          </a:xfrm>
          <a:prstGeom prst="rect">
            <a:avLst/>
          </a:prstGeom>
          <a:noFill/>
        </p:spPr>
        <p:txBody>
          <a:bodyPr wrap="square" rtlCol="0">
            <a:spAutoFit/>
          </a:bodyPr>
          <a:lstStyle/>
          <a:p>
            <a:r>
              <a:rPr lang="sl-SI" dirty="0">
                <a:solidFill>
                  <a:schemeClr val="bg2">
                    <a:lumMod val="50000"/>
                  </a:schemeClr>
                </a:solidFill>
              </a:rPr>
              <a:t>Maastrichtska pogodba</a:t>
            </a:r>
          </a:p>
        </p:txBody>
      </p:sp>
      <p:cxnSp>
        <p:nvCxnSpPr>
          <p:cNvPr id="64" name="Straight Connector 63"/>
          <p:cNvCxnSpPr/>
          <p:nvPr/>
        </p:nvCxnSpPr>
        <p:spPr>
          <a:xfrm>
            <a:off x="5314114" y="2462953"/>
            <a:ext cx="71441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5314114" y="2137786"/>
            <a:ext cx="767153" cy="400110"/>
          </a:xfrm>
          <a:prstGeom prst="rect">
            <a:avLst/>
          </a:prstGeom>
          <a:noFill/>
        </p:spPr>
        <p:txBody>
          <a:bodyPr wrap="square" rtlCol="0">
            <a:spAutoFit/>
          </a:bodyPr>
          <a:lstStyle/>
          <a:p>
            <a:r>
              <a:rPr lang="sl-SI" sz="2000" b="1">
                <a:solidFill>
                  <a:schemeClr val="accent1">
                    <a:lumMod val="75000"/>
                  </a:schemeClr>
                </a:solidFill>
              </a:rPr>
              <a:t>1995</a:t>
            </a:r>
          </a:p>
        </p:txBody>
      </p:sp>
      <p:sp>
        <p:nvSpPr>
          <p:cNvPr id="66" name="TextBox 65"/>
          <p:cNvSpPr txBox="1"/>
          <p:nvPr/>
        </p:nvSpPr>
        <p:spPr>
          <a:xfrm>
            <a:off x="5314114" y="2431175"/>
            <a:ext cx="1477905" cy="369332"/>
          </a:xfrm>
          <a:prstGeom prst="rect">
            <a:avLst/>
          </a:prstGeom>
          <a:noFill/>
        </p:spPr>
        <p:txBody>
          <a:bodyPr wrap="square" rtlCol="0">
            <a:spAutoFit/>
          </a:bodyPr>
          <a:lstStyle/>
          <a:p>
            <a:r>
              <a:rPr lang="sl-SI" dirty="0">
                <a:solidFill>
                  <a:schemeClr val="bg2">
                    <a:lumMod val="50000"/>
                  </a:schemeClr>
                </a:solidFill>
              </a:rPr>
              <a:t>Schengensko območje</a:t>
            </a:r>
          </a:p>
        </p:txBody>
      </p:sp>
      <p:cxnSp>
        <p:nvCxnSpPr>
          <p:cNvPr id="72" name="Straight Connector 71"/>
          <p:cNvCxnSpPr/>
          <p:nvPr/>
        </p:nvCxnSpPr>
        <p:spPr>
          <a:xfrm flipV="1">
            <a:off x="7111664" y="1520951"/>
            <a:ext cx="804898" cy="8539"/>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7111664" y="1204452"/>
            <a:ext cx="1052058" cy="400110"/>
          </a:xfrm>
          <a:prstGeom prst="rect">
            <a:avLst/>
          </a:prstGeom>
          <a:noFill/>
        </p:spPr>
        <p:txBody>
          <a:bodyPr wrap="square" rtlCol="0">
            <a:spAutoFit/>
          </a:bodyPr>
          <a:lstStyle/>
          <a:p>
            <a:r>
              <a:rPr lang="sl-SI" sz="2000" b="1">
                <a:solidFill>
                  <a:schemeClr val="accent1">
                    <a:lumMod val="75000"/>
                  </a:schemeClr>
                </a:solidFill>
              </a:rPr>
              <a:t>2004</a:t>
            </a:r>
          </a:p>
        </p:txBody>
      </p:sp>
      <p:sp>
        <p:nvSpPr>
          <p:cNvPr id="74" name="TextBox 73"/>
          <p:cNvSpPr txBox="1"/>
          <p:nvPr/>
        </p:nvSpPr>
        <p:spPr>
          <a:xfrm>
            <a:off x="7111664" y="1525704"/>
            <a:ext cx="1592183" cy="646331"/>
          </a:xfrm>
          <a:prstGeom prst="rect">
            <a:avLst/>
          </a:prstGeom>
          <a:noFill/>
        </p:spPr>
        <p:txBody>
          <a:bodyPr wrap="square" rtlCol="0">
            <a:spAutoFit/>
          </a:bodyPr>
          <a:lstStyle/>
          <a:p>
            <a:r>
              <a:rPr lang="sl-SI">
                <a:solidFill>
                  <a:schemeClr val="bg2">
                    <a:lumMod val="50000"/>
                  </a:schemeClr>
                </a:solidFill>
              </a:rPr>
              <a:t>Vzhodna širitev</a:t>
            </a:r>
          </a:p>
        </p:txBody>
      </p:sp>
      <p:cxnSp>
        <p:nvCxnSpPr>
          <p:cNvPr id="76" name="Straight Connector 75"/>
          <p:cNvCxnSpPr/>
          <p:nvPr/>
        </p:nvCxnSpPr>
        <p:spPr>
          <a:xfrm>
            <a:off x="4684388" y="4560651"/>
            <a:ext cx="932537"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4654646" y="4245748"/>
            <a:ext cx="846775" cy="400110"/>
          </a:xfrm>
          <a:prstGeom prst="rect">
            <a:avLst/>
          </a:prstGeom>
          <a:noFill/>
        </p:spPr>
        <p:txBody>
          <a:bodyPr wrap="square" rtlCol="0">
            <a:spAutoFit/>
          </a:bodyPr>
          <a:lstStyle/>
          <a:p>
            <a:r>
              <a:rPr lang="sl-SI" sz="2000" b="1">
                <a:solidFill>
                  <a:schemeClr val="accent1">
                    <a:lumMod val="75000"/>
                  </a:schemeClr>
                </a:solidFill>
              </a:rPr>
              <a:t>1993</a:t>
            </a:r>
          </a:p>
        </p:txBody>
      </p:sp>
      <p:sp>
        <p:nvSpPr>
          <p:cNvPr id="81" name="TextBox 80"/>
          <p:cNvSpPr txBox="1"/>
          <p:nvPr/>
        </p:nvSpPr>
        <p:spPr>
          <a:xfrm>
            <a:off x="4654646" y="4560651"/>
            <a:ext cx="1520636" cy="369332"/>
          </a:xfrm>
          <a:prstGeom prst="rect">
            <a:avLst/>
          </a:prstGeom>
          <a:noFill/>
        </p:spPr>
        <p:txBody>
          <a:bodyPr wrap="square" rtlCol="0">
            <a:spAutoFit/>
          </a:bodyPr>
          <a:lstStyle/>
          <a:p>
            <a:r>
              <a:rPr lang="sl-SI">
                <a:solidFill>
                  <a:schemeClr val="bg2">
                    <a:lumMod val="50000"/>
                  </a:schemeClr>
                </a:solidFill>
              </a:rPr>
              <a:t>Enotni trg</a:t>
            </a:r>
          </a:p>
        </p:txBody>
      </p:sp>
      <p:cxnSp>
        <p:nvCxnSpPr>
          <p:cNvPr id="83" name="Straight Connector 82"/>
          <p:cNvCxnSpPr/>
          <p:nvPr/>
        </p:nvCxnSpPr>
        <p:spPr>
          <a:xfrm>
            <a:off x="6488727" y="4277694"/>
            <a:ext cx="735113"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6418034" y="3946385"/>
            <a:ext cx="867404" cy="400110"/>
          </a:xfrm>
          <a:prstGeom prst="rect">
            <a:avLst/>
          </a:prstGeom>
          <a:noFill/>
        </p:spPr>
        <p:txBody>
          <a:bodyPr wrap="square" rtlCol="0">
            <a:spAutoFit/>
          </a:bodyPr>
          <a:lstStyle/>
          <a:p>
            <a:r>
              <a:rPr lang="sl-SI" sz="2000" b="1">
                <a:solidFill>
                  <a:schemeClr val="accent1">
                    <a:lumMod val="75000"/>
                  </a:schemeClr>
                </a:solidFill>
              </a:rPr>
              <a:t>2002</a:t>
            </a:r>
          </a:p>
        </p:txBody>
      </p:sp>
      <p:sp>
        <p:nvSpPr>
          <p:cNvPr id="89" name="TextBox 88"/>
          <p:cNvSpPr txBox="1"/>
          <p:nvPr/>
        </p:nvSpPr>
        <p:spPr>
          <a:xfrm>
            <a:off x="6424153" y="4255576"/>
            <a:ext cx="748872" cy="369332"/>
          </a:xfrm>
          <a:prstGeom prst="rect">
            <a:avLst/>
          </a:prstGeom>
          <a:noFill/>
        </p:spPr>
        <p:txBody>
          <a:bodyPr wrap="square" rtlCol="0">
            <a:spAutoFit/>
          </a:bodyPr>
          <a:lstStyle/>
          <a:p>
            <a:r>
              <a:rPr lang="sl-SI">
                <a:solidFill>
                  <a:schemeClr val="bg2">
                    <a:lumMod val="50000"/>
                  </a:schemeClr>
                </a:solidFill>
              </a:rPr>
              <a:t>Evro</a:t>
            </a:r>
          </a:p>
        </p:txBody>
      </p:sp>
      <p:cxnSp>
        <p:nvCxnSpPr>
          <p:cNvPr id="91" name="Straight Connector 90"/>
          <p:cNvCxnSpPr/>
          <p:nvPr/>
        </p:nvCxnSpPr>
        <p:spPr>
          <a:xfrm>
            <a:off x="8410832" y="4168421"/>
            <a:ext cx="629530"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8405889" y="3839540"/>
            <a:ext cx="991525" cy="400110"/>
          </a:xfrm>
          <a:prstGeom prst="rect">
            <a:avLst/>
          </a:prstGeom>
          <a:noFill/>
        </p:spPr>
        <p:txBody>
          <a:bodyPr wrap="square" rtlCol="0">
            <a:spAutoFit/>
          </a:bodyPr>
          <a:lstStyle/>
          <a:p>
            <a:r>
              <a:rPr lang="sl-SI" sz="2000" b="1">
                <a:solidFill>
                  <a:schemeClr val="accent1">
                    <a:lumMod val="75000"/>
                  </a:schemeClr>
                </a:solidFill>
              </a:rPr>
              <a:t>2012</a:t>
            </a:r>
          </a:p>
        </p:txBody>
      </p:sp>
      <p:sp>
        <p:nvSpPr>
          <p:cNvPr id="94" name="TextBox 93"/>
          <p:cNvSpPr txBox="1"/>
          <p:nvPr/>
        </p:nvSpPr>
        <p:spPr>
          <a:xfrm>
            <a:off x="7771867" y="4117076"/>
            <a:ext cx="1423772" cy="646331"/>
          </a:xfrm>
          <a:prstGeom prst="rect">
            <a:avLst/>
          </a:prstGeom>
          <a:noFill/>
        </p:spPr>
        <p:txBody>
          <a:bodyPr wrap="square" rtlCol="0">
            <a:spAutoFit/>
          </a:bodyPr>
          <a:lstStyle/>
          <a:p>
            <a:r>
              <a:rPr lang="sl-SI">
                <a:solidFill>
                  <a:schemeClr val="bg2">
                    <a:lumMod val="50000"/>
                  </a:schemeClr>
                </a:solidFill>
              </a:rPr>
              <a:t>Nobelova nagrada za mir</a:t>
            </a:r>
          </a:p>
        </p:txBody>
      </p:sp>
    </p:spTree>
    <p:extLst>
      <p:ext uri="{BB962C8B-B14F-4D97-AF65-F5344CB8AC3E}">
        <p14:creationId xmlns:p14="http://schemas.microsoft.com/office/powerpoint/2010/main" val="1787719182"/>
      </p:ext>
    </p:extLst>
  </p:cSld>
  <p:clrMapOvr>
    <a:masterClrMapping/>
  </p:clrMapOvr>
  <p:transition spd="slow">
    <p:wheel spokes="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xmlns="" id="{F01410C3-1B5C-134C-AEC8-CA7E8E77F9ED}"/>
              </a:ext>
            </a:extLst>
          </p:cNvPr>
          <p:cNvPicPr>
            <a:picLocks noChangeAspect="1"/>
          </p:cNvPicPr>
          <p:nvPr/>
        </p:nvPicPr>
        <p:blipFill>
          <a:blip r:embed="rId3"/>
          <a:srcRect/>
          <a:stretch/>
        </p:blipFill>
        <p:spPr>
          <a:xfrm>
            <a:off x="-1103" y="14899"/>
            <a:ext cx="9144000"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2" name="ZoneTexte 1"/>
          <p:cNvSpPr txBox="1"/>
          <p:nvPr/>
        </p:nvSpPr>
        <p:spPr>
          <a:xfrm>
            <a:off x="790062" y="113317"/>
            <a:ext cx="3537410" cy="584775"/>
          </a:xfrm>
          <a:prstGeom prst="rect">
            <a:avLst/>
          </a:prstGeom>
          <a:noFill/>
        </p:spPr>
        <p:txBody>
          <a:bodyPr wrap="square" rtlCol="0">
            <a:spAutoFit/>
          </a:bodyPr>
          <a:lstStyle/>
          <a:p>
            <a:r>
              <a:rPr lang="sl-SI" sz="3200" b="1">
                <a:solidFill>
                  <a:srgbClr val="00B0F0"/>
                </a:solidFill>
              </a:rPr>
              <a:t>SCHENGENSKO OBMOČJE</a:t>
            </a:r>
          </a:p>
        </p:txBody>
      </p:sp>
      <p:sp>
        <p:nvSpPr>
          <p:cNvPr id="3" name="Larme 2"/>
          <p:cNvSpPr/>
          <p:nvPr/>
        </p:nvSpPr>
        <p:spPr>
          <a:xfrm rot="5400000">
            <a:off x="105229" y="116755"/>
            <a:ext cx="579604" cy="583070"/>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a:extLst>
              <a:ext uri="{FF2B5EF4-FFF2-40B4-BE49-F238E27FC236}">
                <a16:creationId xmlns:a16="http://schemas.microsoft.com/office/drawing/2014/main" xmlns="" id="{7EEB6D01-5EAE-44FE-8D7E-497B15059C98}"/>
              </a:ext>
            </a:extLst>
          </p:cNvPr>
          <p:cNvSpPr/>
          <p:nvPr/>
        </p:nvSpPr>
        <p:spPr>
          <a:xfrm>
            <a:off x="6881446" y="1037608"/>
            <a:ext cx="2262554" cy="222140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11" name="ZoneTexte 2">
            <a:extLst>
              <a:ext uri="{FF2B5EF4-FFF2-40B4-BE49-F238E27FC236}">
                <a16:creationId xmlns:a16="http://schemas.microsoft.com/office/drawing/2014/main" xmlns="" id="{D83E277E-C326-4C8F-BCF1-1E39DA69396C}"/>
              </a:ext>
            </a:extLst>
          </p:cNvPr>
          <p:cNvSpPr txBox="1"/>
          <p:nvPr/>
        </p:nvSpPr>
        <p:spPr>
          <a:xfrm>
            <a:off x="6881446" y="1271148"/>
            <a:ext cx="2261451" cy="1754326"/>
          </a:xfrm>
          <a:prstGeom prst="rect">
            <a:avLst/>
          </a:prstGeom>
          <a:noFill/>
        </p:spPr>
        <p:txBody>
          <a:bodyPr wrap="square" rtlCol="0">
            <a:spAutoFit/>
          </a:bodyPr>
          <a:lstStyle/>
          <a:p>
            <a:r>
              <a:rPr lang="sl-SI"/>
              <a:t>Ali si vedel/-a, da lahko svobodno potuješ skozi 26 držav, ne da bi ti bilo treba pokazati potni list?</a:t>
            </a:r>
          </a:p>
        </p:txBody>
      </p:sp>
      <p:sp>
        <p:nvSpPr>
          <p:cNvPr id="14" name="Rectangle 13">
            <a:extLst>
              <a:ext uri="{FF2B5EF4-FFF2-40B4-BE49-F238E27FC236}">
                <a16:creationId xmlns:a16="http://schemas.microsoft.com/office/drawing/2014/main" xmlns="" id="{C104761F-8A94-0E4B-8476-A73D91B8A152}"/>
              </a:ext>
            </a:extLst>
          </p:cNvPr>
          <p:cNvSpPr/>
          <p:nvPr/>
        </p:nvSpPr>
        <p:spPr>
          <a:xfrm rot="16200000">
            <a:off x="8121069" y="5813766"/>
            <a:ext cx="1842171" cy="246221"/>
          </a:xfrm>
          <a:prstGeom prst="rect">
            <a:avLst/>
          </a:prstGeom>
        </p:spPr>
        <p:txBody>
          <a:bodyPr wrap="none">
            <a:spAutoFit/>
          </a:bodyPr>
          <a:lstStyle/>
          <a:p>
            <a:r>
              <a:rPr lang="sl-SI" sz="1000" b="1">
                <a:solidFill>
                  <a:srgbClr val="00B0F0"/>
                </a:solidFill>
                <a:latin typeface="Arial" charset="0"/>
                <a:ea typeface="Arial" charset="0"/>
                <a:cs typeface="Arial" charset="0"/>
              </a:rPr>
              <a:t>EVROPSKI PROJEKT</a:t>
            </a:r>
          </a:p>
        </p:txBody>
      </p:sp>
      <p:cxnSp>
        <p:nvCxnSpPr>
          <p:cNvPr id="15" name="Connecteur droit 10">
            <a:extLst>
              <a:ext uri="{FF2B5EF4-FFF2-40B4-BE49-F238E27FC236}">
                <a16:creationId xmlns:a16="http://schemas.microsoft.com/office/drawing/2014/main" xmlns="" id="{5210E45B-69ED-2949-8AA6-29C7C026AFBA}"/>
              </a:ext>
            </a:extLst>
          </p:cNvPr>
          <p:cNvCxnSpPr/>
          <p:nvPr/>
        </p:nvCxnSpPr>
        <p:spPr>
          <a:xfrm>
            <a:off x="8899847"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xmlns="" id="{5D941A76-B653-1F4A-A04F-8D9033559065}"/>
              </a:ext>
            </a:extLst>
          </p:cNvPr>
          <p:cNvSpPr txBox="1"/>
          <p:nvPr/>
        </p:nvSpPr>
        <p:spPr>
          <a:xfrm>
            <a:off x="1337545" y="3187518"/>
            <a:ext cx="634963" cy="246221"/>
          </a:xfrm>
          <a:prstGeom prst="rect">
            <a:avLst/>
          </a:prstGeom>
          <a:noFill/>
        </p:spPr>
        <p:txBody>
          <a:bodyPr wrap="square" rtlCol="0">
            <a:spAutoFit/>
          </a:bodyPr>
          <a:lstStyle/>
          <a:p>
            <a:r>
              <a:rPr lang="sl-SI" sz="1000" b="1"/>
              <a:t>Irska</a:t>
            </a:r>
          </a:p>
        </p:txBody>
      </p:sp>
      <p:sp>
        <p:nvSpPr>
          <p:cNvPr id="124" name="TextBox 123">
            <a:extLst>
              <a:ext uri="{FF2B5EF4-FFF2-40B4-BE49-F238E27FC236}">
                <a16:creationId xmlns:a16="http://schemas.microsoft.com/office/drawing/2014/main" xmlns="" id="{44B20C9B-4910-0543-B22D-8EE7604CCF8D}"/>
              </a:ext>
            </a:extLst>
          </p:cNvPr>
          <p:cNvSpPr txBox="1"/>
          <p:nvPr/>
        </p:nvSpPr>
        <p:spPr>
          <a:xfrm>
            <a:off x="2867077" y="3768835"/>
            <a:ext cx="671979" cy="246221"/>
          </a:xfrm>
          <a:prstGeom prst="rect">
            <a:avLst/>
          </a:prstGeom>
          <a:noFill/>
        </p:spPr>
        <p:txBody>
          <a:bodyPr wrap="none" rtlCol="0">
            <a:spAutoFit/>
          </a:bodyPr>
          <a:lstStyle/>
          <a:p>
            <a:r>
              <a:rPr lang="sl-SI" sz="1000" b="1"/>
              <a:t>Nemčija</a:t>
            </a:r>
          </a:p>
        </p:txBody>
      </p:sp>
      <p:sp>
        <p:nvSpPr>
          <p:cNvPr id="125" name="TextBox 124">
            <a:extLst>
              <a:ext uri="{FF2B5EF4-FFF2-40B4-BE49-F238E27FC236}">
                <a16:creationId xmlns:a16="http://schemas.microsoft.com/office/drawing/2014/main" xmlns="" id="{F567EF8C-AF0B-AD49-BB13-5D425E647002}"/>
              </a:ext>
            </a:extLst>
          </p:cNvPr>
          <p:cNvSpPr txBox="1"/>
          <p:nvPr/>
        </p:nvSpPr>
        <p:spPr>
          <a:xfrm>
            <a:off x="2182582" y="4202210"/>
            <a:ext cx="537327" cy="246221"/>
          </a:xfrm>
          <a:prstGeom prst="rect">
            <a:avLst/>
          </a:prstGeom>
          <a:noFill/>
        </p:spPr>
        <p:txBody>
          <a:bodyPr wrap="none" rtlCol="0">
            <a:spAutoFit/>
          </a:bodyPr>
          <a:lstStyle/>
          <a:p>
            <a:r>
              <a:rPr lang="sl-SI" sz="1000" b="1"/>
              <a:t>Francija</a:t>
            </a:r>
          </a:p>
        </p:txBody>
      </p:sp>
      <p:sp>
        <p:nvSpPr>
          <p:cNvPr id="126" name="TextBox 125">
            <a:extLst>
              <a:ext uri="{FF2B5EF4-FFF2-40B4-BE49-F238E27FC236}">
                <a16:creationId xmlns:a16="http://schemas.microsoft.com/office/drawing/2014/main" xmlns="" id="{ABFDD0C5-2F01-714C-B4D0-47509169F52B}"/>
              </a:ext>
            </a:extLst>
          </p:cNvPr>
          <p:cNvSpPr txBox="1"/>
          <p:nvPr/>
        </p:nvSpPr>
        <p:spPr>
          <a:xfrm>
            <a:off x="2375035" y="3760062"/>
            <a:ext cx="619080" cy="246221"/>
          </a:xfrm>
          <a:prstGeom prst="rect">
            <a:avLst/>
          </a:prstGeom>
          <a:noFill/>
        </p:spPr>
        <p:txBody>
          <a:bodyPr wrap="none" rtlCol="0">
            <a:spAutoFit/>
          </a:bodyPr>
          <a:lstStyle/>
          <a:p>
            <a:r>
              <a:rPr lang="sl-SI" sz="1000" b="1"/>
              <a:t>Belgija</a:t>
            </a:r>
          </a:p>
        </p:txBody>
      </p:sp>
      <p:sp>
        <p:nvSpPr>
          <p:cNvPr id="127" name="TextBox 126">
            <a:extLst>
              <a:ext uri="{FF2B5EF4-FFF2-40B4-BE49-F238E27FC236}">
                <a16:creationId xmlns:a16="http://schemas.microsoft.com/office/drawing/2014/main" xmlns="" id="{F54A1C3A-6CE6-4143-B7FE-98D498CBDB77}"/>
              </a:ext>
            </a:extLst>
          </p:cNvPr>
          <p:cNvSpPr txBox="1"/>
          <p:nvPr/>
        </p:nvSpPr>
        <p:spPr>
          <a:xfrm>
            <a:off x="2483572" y="3526033"/>
            <a:ext cx="840295" cy="246221"/>
          </a:xfrm>
          <a:prstGeom prst="rect">
            <a:avLst/>
          </a:prstGeom>
          <a:noFill/>
        </p:spPr>
        <p:txBody>
          <a:bodyPr wrap="none" rtlCol="0">
            <a:spAutoFit/>
          </a:bodyPr>
          <a:lstStyle/>
          <a:p>
            <a:r>
              <a:rPr lang="sl-SI" sz="1000" b="1"/>
              <a:t>Nizozemska</a:t>
            </a:r>
          </a:p>
        </p:txBody>
      </p:sp>
      <p:sp>
        <p:nvSpPr>
          <p:cNvPr id="128" name="TextBox 127">
            <a:extLst>
              <a:ext uri="{FF2B5EF4-FFF2-40B4-BE49-F238E27FC236}">
                <a16:creationId xmlns:a16="http://schemas.microsoft.com/office/drawing/2014/main" xmlns="" id="{0EC15E61-63C5-2D40-A8F1-5485B37981FB}"/>
              </a:ext>
            </a:extLst>
          </p:cNvPr>
          <p:cNvSpPr txBox="1"/>
          <p:nvPr/>
        </p:nvSpPr>
        <p:spPr>
          <a:xfrm>
            <a:off x="2313889" y="3932132"/>
            <a:ext cx="848309" cy="246221"/>
          </a:xfrm>
          <a:prstGeom prst="rect">
            <a:avLst/>
          </a:prstGeom>
          <a:noFill/>
        </p:spPr>
        <p:txBody>
          <a:bodyPr wrap="none" rtlCol="0">
            <a:spAutoFit/>
          </a:bodyPr>
          <a:lstStyle/>
          <a:p>
            <a:r>
              <a:rPr lang="sl-SI" sz="1000" b="1"/>
              <a:t>Luksemburg</a:t>
            </a:r>
          </a:p>
        </p:txBody>
      </p:sp>
      <p:sp>
        <p:nvSpPr>
          <p:cNvPr id="129" name="TextBox 128">
            <a:extLst>
              <a:ext uri="{FF2B5EF4-FFF2-40B4-BE49-F238E27FC236}">
                <a16:creationId xmlns:a16="http://schemas.microsoft.com/office/drawing/2014/main" xmlns="" id="{B798C287-9C27-D348-A3C5-76F3F5F951AC}"/>
              </a:ext>
            </a:extLst>
          </p:cNvPr>
          <p:cNvSpPr txBox="1"/>
          <p:nvPr/>
        </p:nvSpPr>
        <p:spPr>
          <a:xfrm>
            <a:off x="3066921" y="4892680"/>
            <a:ext cx="418704" cy="246221"/>
          </a:xfrm>
          <a:prstGeom prst="rect">
            <a:avLst/>
          </a:prstGeom>
          <a:noFill/>
        </p:spPr>
        <p:txBody>
          <a:bodyPr wrap="none" rtlCol="0">
            <a:spAutoFit/>
          </a:bodyPr>
          <a:lstStyle/>
          <a:p>
            <a:r>
              <a:rPr lang="sl-SI" sz="1000" b="1"/>
              <a:t>Italija</a:t>
            </a:r>
          </a:p>
        </p:txBody>
      </p:sp>
      <p:sp>
        <p:nvSpPr>
          <p:cNvPr id="130" name="Rectangle 129">
            <a:extLst>
              <a:ext uri="{FF2B5EF4-FFF2-40B4-BE49-F238E27FC236}">
                <a16:creationId xmlns:a16="http://schemas.microsoft.com/office/drawing/2014/main" xmlns="" id="{34982E2D-FF8D-9549-AC17-DF3536CB33C1}"/>
              </a:ext>
            </a:extLst>
          </p:cNvPr>
          <p:cNvSpPr/>
          <p:nvPr/>
        </p:nvSpPr>
        <p:spPr>
          <a:xfrm>
            <a:off x="1323279" y="5060826"/>
            <a:ext cx="478016" cy="246221"/>
          </a:xfrm>
          <a:prstGeom prst="rect">
            <a:avLst/>
          </a:prstGeom>
        </p:spPr>
        <p:txBody>
          <a:bodyPr wrap="none">
            <a:spAutoFit/>
          </a:bodyPr>
          <a:lstStyle/>
          <a:p>
            <a:r>
              <a:rPr lang="sl-SI" sz="1000" b="1"/>
              <a:t>Španija</a:t>
            </a:r>
          </a:p>
        </p:txBody>
      </p:sp>
      <p:sp>
        <p:nvSpPr>
          <p:cNvPr id="131" name="Rectangle 130">
            <a:extLst>
              <a:ext uri="{FF2B5EF4-FFF2-40B4-BE49-F238E27FC236}">
                <a16:creationId xmlns:a16="http://schemas.microsoft.com/office/drawing/2014/main" xmlns="" id="{3F732989-BC63-334C-8B4D-099B1B9054ED}"/>
              </a:ext>
            </a:extLst>
          </p:cNvPr>
          <p:cNvSpPr/>
          <p:nvPr/>
        </p:nvSpPr>
        <p:spPr>
          <a:xfrm>
            <a:off x="686566" y="4891917"/>
            <a:ext cx="636713" cy="246221"/>
          </a:xfrm>
          <a:prstGeom prst="rect">
            <a:avLst/>
          </a:prstGeom>
        </p:spPr>
        <p:txBody>
          <a:bodyPr wrap="none">
            <a:spAutoFit/>
          </a:bodyPr>
          <a:lstStyle/>
          <a:p>
            <a:r>
              <a:rPr lang="sl-SI" sz="1000" b="1"/>
              <a:t>Portugalska</a:t>
            </a:r>
          </a:p>
        </p:txBody>
      </p:sp>
      <p:sp>
        <p:nvSpPr>
          <p:cNvPr id="132" name="Rectangle 131">
            <a:extLst>
              <a:ext uri="{FF2B5EF4-FFF2-40B4-BE49-F238E27FC236}">
                <a16:creationId xmlns:a16="http://schemas.microsoft.com/office/drawing/2014/main" xmlns="" id="{2169DE1A-C7F1-D64C-B433-CEDF1580A33B}"/>
              </a:ext>
            </a:extLst>
          </p:cNvPr>
          <p:cNvSpPr/>
          <p:nvPr/>
        </p:nvSpPr>
        <p:spPr>
          <a:xfrm>
            <a:off x="3374491" y="4661669"/>
            <a:ext cx="567784" cy="246221"/>
          </a:xfrm>
          <a:prstGeom prst="rect">
            <a:avLst/>
          </a:prstGeom>
        </p:spPr>
        <p:txBody>
          <a:bodyPr wrap="none">
            <a:spAutoFit/>
          </a:bodyPr>
          <a:lstStyle/>
          <a:p>
            <a:r>
              <a:rPr lang="sl-SI" sz="1000" b="1"/>
              <a:t>Hrvaška</a:t>
            </a:r>
          </a:p>
        </p:txBody>
      </p:sp>
      <p:sp>
        <p:nvSpPr>
          <p:cNvPr id="133" name="Rectangle 132">
            <a:extLst>
              <a:ext uri="{FF2B5EF4-FFF2-40B4-BE49-F238E27FC236}">
                <a16:creationId xmlns:a16="http://schemas.microsoft.com/office/drawing/2014/main" xmlns="" id="{AC35A43E-89D5-694E-90C8-CC531C4D5030}"/>
              </a:ext>
            </a:extLst>
          </p:cNvPr>
          <p:cNvSpPr/>
          <p:nvPr/>
        </p:nvSpPr>
        <p:spPr>
          <a:xfrm>
            <a:off x="4012693" y="5444480"/>
            <a:ext cx="556563" cy="246221"/>
          </a:xfrm>
          <a:prstGeom prst="rect">
            <a:avLst/>
          </a:prstGeom>
        </p:spPr>
        <p:txBody>
          <a:bodyPr wrap="none">
            <a:spAutoFit/>
          </a:bodyPr>
          <a:lstStyle/>
          <a:p>
            <a:r>
              <a:rPr lang="sl-SI" sz="1000" b="1"/>
              <a:t>Grčija</a:t>
            </a:r>
          </a:p>
        </p:txBody>
      </p:sp>
      <p:sp>
        <p:nvSpPr>
          <p:cNvPr id="134" name="Rectangle 133">
            <a:extLst>
              <a:ext uri="{FF2B5EF4-FFF2-40B4-BE49-F238E27FC236}">
                <a16:creationId xmlns:a16="http://schemas.microsoft.com/office/drawing/2014/main" xmlns="" id="{6172DE04-7664-7840-A79C-4574418E91BF}"/>
              </a:ext>
            </a:extLst>
          </p:cNvPr>
          <p:cNvSpPr/>
          <p:nvPr/>
        </p:nvSpPr>
        <p:spPr>
          <a:xfrm>
            <a:off x="4290787" y="4928556"/>
            <a:ext cx="620683" cy="246221"/>
          </a:xfrm>
          <a:prstGeom prst="rect">
            <a:avLst/>
          </a:prstGeom>
        </p:spPr>
        <p:txBody>
          <a:bodyPr wrap="none">
            <a:spAutoFit/>
          </a:bodyPr>
          <a:lstStyle/>
          <a:p>
            <a:r>
              <a:rPr lang="sl-SI" sz="1000" b="1"/>
              <a:t>Bolgarija</a:t>
            </a:r>
          </a:p>
        </p:txBody>
      </p:sp>
      <p:sp>
        <p:nvSpPr>
          <p:cNvPr id="135" name="Rectangle 134">
            <a:extLst>
              <a:ext uri="{FF2B5EF4-FFF2-40B4-BE49-F238E27FC236}">
                <a16:creationId xmlns:a16="http://schemas.microsoft.com/office/drawing/2014/main" xmlns="" id="{D75141CF-1479-1E4F-A390-C3CDD2A088A7}"/>
              </a:ext>
            </a:extLst>
          </p:cNvPr>
          <p:cNvSpPr/>
          <p:nvPr/>
        </p:nvSpPr>
        <p:spPr>
          <a:xfrm>
            <a:off x="4233520" y="4544577"/>
            <a:ext cx="655949" cy="246221"/>
          </a:xfrm>
          <a:prstGeom prst="rect">
            <a:avLst/>
          </a:prstGeom>
        </p:spPr>
        <p:txBody>
          <a:bodyPr wrap="none">
            <a:spAutoFit/>
          </a:bodyPr>
          <a:lstStyle/>
          <a:p>
            <a:r>
              <a:rPr lang="sl-SI" sz="1000" b="1"/>
              <a:t>Romunija</a:t>
            </a:r>
          </a:p>
        </p:txBody>
      </p:sp>
      <p:sp>
        <p:nvSpPr>
          <p:cNvPr id="136" name="Rectangle 135">
            <a:extLst>
              <a:ext uri="{FF2B5EF4-FFF2-40B4-BE49-F238E27FC236}">
                <a16:creationId xmlns:a16="http://schemas.microsoft.com/office/drawing/2014/main" xmlns="" id="{91944E82-5818-6B46-B221-AF7CCCC8E489}"/>
              </a:ext>
            </a:extLst>
          </p:cNvPr>
          <p:cNvSpPr/>
          <p:nvPr/>
        </p:nvSpPr>
        <p:spPr>
          <a:xfrm>
            <a:off x="3231842" y="4494410"/>
            <a:ext cx="635110" cy="246221"/>
          </a:xfrm>
          <a:prstGeom prst="rect">
            <a:avLst/>
          </a:prstGeom>
        </p:spPr>
        <p:txBody>
          <a:bodyPr wrap="none">
            <a:spAutoFit/>
          </a:bodyPr>
          <a:lstStyle/>
          <a:p>
            <a:r>
              <a:rPr lang="sl-SI" sz="1000" b="1"/>
              <a:t>Slovenija</a:t>
            </a:r>
          </a:p>
        </p:txBody>
      </p:sp>
      <p:sp>
        <p:nvSpPr>
          <p:cNvPr id="137" name="Rectangle 136">
            <a:extLst>
              <a:ext uri="{FF2B5EF4-FFF2-40B4-BE49-F238E27FC236}">
                <a16:creationId xmlns:a16="http://schemas.microsoft.com/office/drawing/2014/main" xmlns="" id="{C4DFD0AE-6C96-8443-91FB-D454E606A841}"/>
              </a:ext>
            </a:extLst>
          </p:cNvPr>
          <p:cNvSpPr/>
          <p:nvPr/>
        </p:nvSpPr>
        <p:spPr>
          <a:xfrm>
            <a:off x="3659070" y="4371300"/>
            <a:ext cx="631904" cy="246221"/>
          </a:xfrm>
          <a:prstGeom prst="rect">
            <a:avLst/>
          </a:prstGeom>
        </p:spPr>
        <p:txBody>
          <a:bodyPr wrap="none">
            <a:spAutoFit/>
          </a:bodyPr>
          <a:lstStyle/>
          <a:p>
            <a:r>
              <a:rPr lang="sl-SI" sz="1000" b="1"/>
              <a:t>Madžarska</a:t>
            </a:r>
          </a:p>
        </p:txBody>
      </p:sp>
      <p:sp>
        <p:nvSpPr>
          <p:cNvPr id="138" name="Rectangle 137">
            <a:extLst>
              <a:ext uri="{FF2B5EF4-FFF2-40B4-BE49-F238E27FC236}">
                <a16:creationId xmlns:a16="http://schemas.microsoft.com/office/drawing/2014/main" xmlns="" id="{496CF79E-4201-D346-ABBD-EAE372EBD458}"/>
              </a:ext>
            </a:extLst>
          </p:cNvPr>
          <p:cNvSpPr/>
          <p:nvPr/>
        </p:nvSpPr>
        <p:spPr>
          <a:xfrm>
            <a:off x="3684338" y="4118250"/>
            <a:ext cx="625492" cy="246221"/>
          </a:xfrm>
          <a:prstGeom prst="rect">
            <a:avLst/>
          </a:prstGeom>
        </p:spPr>
        <p:txBody>
          <a:bodyPr wrap="none">
            <a:spAutoFit/>
          </a:bodyPr>
          <a:lstStyle/>
          <a:p>
            <a:r>
              <a:rPr lang="sl-SI" sz="1000" b="1"/>
              <a:t>Slovaška</a:t>
            </a:r>
          </a:p>
        </p:txBody>
      </p:sp>
      <p:sp>
        <p:nvSpPr>
          <p:cNvPr id="139" name="Rectangle 138">
            <a:extLst>
              <a:ext uri="{FF2B5EF4-FFF2-40B4-BE49-F238E27FC236}">
                <a16:creationId xmlns:a16="http://schemas.microsoft.com/office/drawing/2014/main" xmlns="" id="{3B3A9887-3C84-0A42-A035-A0C74E97EB2B}"/>
              </a:ext>
            </a:extLst>
          </p:cNvPr>
          <p:cNvSpPr/>
          <p:nvPr/>
        </p:nvSpPr>
        <p:spPr>
          <a:xfrm>
            <a:off x="3697542" y="3655233"/>
            <a:ext cx="554960" cy="246221"/>
          </a:xfrm>
          <a:prstGeom prst="rect">
            <a:avLst/>
          </a:prstGeom>
        </p:spPr>
        <p:txBody>
          <a:bodyPr wrap="none">
            <a:spAutoFit/>
          </a:bodyPr>
          <a:lstStyle/>
          <a:p>
            <a:r>
              <a:rPr lang="sl-SI" sz="1000" b="1"/>
              <a:t>Poljska</a:t>
            </a:r>
          </a:p>
        </p:txBody>
      </p:sp>
      <p:sp>
        <p:nvSpPr>
          <p:cNvPr id="140" name="Rectangle 139">
            <a:extLst>
              <a:ext uri="{FF2B5EF4-FFF2-40B4-BE49-F238E27FC236}">
                <a16:creationId xmlns:a16="http://schemas.microsoft.com/office/drawing/2014/main" xmlns="" id="{83D92E55-CA23-DF4D-A592-BEDA52934D2C}"/>
              </a:ext>
            </a:extLst>
          </p:cNvPr>
          <p:cNvSpPr/>
          <p:nvPr/>
        </p:nvSpPr>
        <p:spPr>
          <a:xfrm>
            <a:off x="3310536" y="3988310"/>
            <a:ext cx="583814" cy="246221"/>
          </a:xfrm>
          <a:prstGeom prst="rect">
            <a:avLst/>
          </a:prstGeom>
        </p:spPr>
        <p:txBody>
          <a:bodyPr wrap="none">
            <a:spAutoFit/>
          </a:bodyPr>
          <a:lstStyle/>
          <a:p>
            <a:r>
              <a:rPr lang="sl-SI" sz="1000" b="1"/>
              <a:t>Češka</a:t>
            </a:r>
          </a:p>
        </p:txBody>
      </p:sp>
      <p:sp>
        <p:nvSpPr>
          <p:cNvPr id="141" name="Rectangle 140">
            <a:extLst>
              <a:ext uri="{FF2B5EF4-FFF2-40B4-BE49-F238E27FC236}">
                <a16:creationId xmlns:a16="http://schemas.microsoft.com/office/drawing/2014/main" xmlns="" id="{44E8FD3C-3494-CC4F-8145-F8ADCD843586}"/>
              </a:ext>
            </a:extLst>
          </p:cNvPr>
          <p:cNvSpPr/>
          <p:nvPr/>
        </p:nvSpPr>
        <p:spPr>
          <a:xfrm>
            <a:off x="3345813" y="2627397"/>
            <a:ext cx="607859" cy="246221"/>
          </a:xfrm>
          <a:prstGeom prst="rect">
            <a:avLst/>
          </a:prstGeom>
        </p:spPr>
        <p:txBody>
          <a:bodyPr wrap="none">
            <a:spAutoFit/>
          </a:bodyPr>
          <a:lstStyle/>
          <a:p>
            <a:r>
              <a:rPr lang="sl-SI" sz="1000" b="1"/>
              <a:t>Švedska</a:t>
            </a:r>
          </a:p>
        </p:txBody>
      </p:sp>
      <p:sp>
        <p:nvSpPr>
          <p:cNvPr id="142" name="Rectangle 141">
            <a:extLst>
              <a:ext uri="{FF2B5EF4-FFF2-40B4-BE49-F238E27FC236}">
                <a16:creationId xmlns:a16="http://schemas.microsoft.com/office/drawing/2014/main" xmlns="" id="{545AAAB7-20BA-0645-BCC3-0C9928A7CC9C}"/>
              </a:ext>
            </a:extLst>
          </p:cNvPr>
          <p:cNvSpPr/>
          <p:nvPr/>
        </p:nvSpPr>
        <p:spPr>
          <a:xfrm>
            <a:off x="4083790" y="2238868"/>
            <a:ext cx="577402" cy="246221"/>
          </a:xfrm>
          <a:prstGeom prst="rect">
            <a:avLst/>
          </a:prstGeom>
        </p:spPr>
        <p:txBody>
          <a:bodyPr wrap="none">
            <a:spAutoFit/>
          </a:bodyPr>
          <a:lstStyle/>
          <a:p>
            <a:r>
              <a:rPr lang="sl-SI" sz="1000" b="1"/>
              <a:t>Finska</a:t>
            </a:r>
          </a:p>
        </p:txBody>
      </p:sp>
      <p:sp>
        <p:nvSpPr>
          <p:cNvPr id="143" name="Rectangle 142">
            <a:extLst>
              <a:ext uri="{FF2B5EF4-FFF2-40B4-BE49-F238E27FC236}">
                <a16:creationId xmlns:a16="http://schemas.microsoft.com/office/drawing/2014/main" xmlns="" id="{DB6076A9-9B8C-A647-8E7E-A494CECC5BB8}"/>
              </a:ext>
            </a:extLst>
          </p:cNvPr>
          <p:cNvSpPr/>
          <p:nvPr/>
        </p:nvSpPr>
        <p:spPr>
          <a:xfrm>
            <a:off x="4073253" y="2703735"/>
            <a:ext cx="575799" cy="246221"/>
          </a:xfrm>
          <a:prstGeom prst="rect">
            <a:avLst/>
          </a:prstGeom>
        </p:spPr>
        <p:txBody>
          <a:bodyPr wrap="none">
            <a:spAutoFit/>
          </a:bodyPr>
          <a:lstStyle/>
          <a:p>
            <a:r>
              <a:rPr lang="sl-SI" sz="1000" b="1"/>
              <a:t>Estonija</a:t>
            </a:r>
          </a:p>
        </p:txBody>
      </p:sp>
      <p:sp>
        <p:nvSpPr>
          <p:cNvPr id="144" name="Rectangle 143">
            <a:extLst>
              <a:ext uri="{FF2B5EF4-FFF2-40B4-BE49-F238E27FC236}">
                <a16:creationId xmlns:a16="http://schemas.microsoft.com/office/drawing/2014/main" xmlns="" id="{7309B828-BD8A-1445-AA68-6139DBBD5B4A}"/>
              </a:ext>
            </a:extLst>
          </p:cNvPr>
          <p:cNvSpPr/>
          <p:nvPr/>
        </p:nvSpPr>
        <p:spPr>
          <a:xfrm>
            <a:off x="4146991" y="2972225"/>
            <a:ext cx="502061" cy="246221"/>
          </a:xfrm>
          <a:prstGeom prst="rect">
            <a:avLst/>
          </a:prstGeom>
        </p:spPr>
        <p:txBody>
          <a:bodyPr wrap="none">
            <a:spAutoFit/>
          </a:bodyPr>
          <a:lstStyle/>
          <a:p>
            <a:r>
              <a:rPr lang="sl-SI" sz="1000" b="1"/>
              <a:t>Latvija</a:t>
            </a:r>
          </a:p>
        </p:txBody>
      </p:sp>
      <p:sp>
        <p:nvSpPr>
          <p:cNvPr id="145" name="Rectangle 144">
            <a:extLst>
              <a:ext uri="{FF2B5EF4-FFF2-40B4-BE49-F238E27FC236}">
                <a16:creationId xmlns:a16="http://schemas.microsoft.com/office/drawing/2014/main" xmlns="" id="{7C009031-5C79-904C-B11E-DBDC707B918C}"/>
              </a:ext>
            </a:extLst>
          </p:cNvPr>
          <p:cNvSpPr/>
          <p:nvPr/>
        </p:nvSpPr>
        <p:spPr>
          <a:xfrm>
            <a:off x="3942275" y="3157294"/>
            <a:ext cx="679994" cy="246221"/>
          </a:xfrm>
          <a:prstGeom prst="rect">
            <a:avLst/>
          </a:prstGeom>
        </p:spPr>
        <p:txBody>
          <a:bodyPr wrap="none">
            <a:spAutoFit/>
          </a:bodyPr>
          <a:lstStyle/>
          <a:p>
            <a:r>
              <a:rPr lang="sl-SI" sz="1000" b="1"/>
              <a:t>Litva</a:t>
            </a:r>
          </a:p>
        </p:txBody>
      </p:sp>
      <p:sp>
        <p:nvSpPr>
          <p:cNvPr id="146" name="Rectangle 145">
            <a:extLst>
              <a:ext uri="{FF2B5EF4-FFF2-40B4-BE49-F238E27FC236}">
                <a16:creationId xmlns:a16="http://schemas.microsoft.com/office/drawing/2014/main" xmlns="" id="{594C1754-C449-1A4A-94A9-CF99CF6298AC}"/>
              </a:ext>
            </a:extLst>
          </p:cNvPr>
          <p:cNvSpPr/>
          <p:nvPr/>
        </p:nvSpPr>
        <p:spPr>
          <a:xfrm>
            <a:off x="3225757" y="6041559"/>
            <a:ext cx="498855" cy="246221"/>
          </a:xfrm>
          <a:prstGeom prst="rect">
            <a:avLst/>
          </a:prstGeom>
        </p:spPr>
        <p:txBody>
          <a:bodyPr wrap="none">
            <a:spAutoFit/>
          </a:bodyPr>
          <a:lstStyle/>
          <a:p>
            <a:r>
              <a:rPr lang="sl-SI" sz="1000" b="1"/>
              <a:t>Malta</a:t>
            </a:r>
          </a:p>
        </p:txBody>
      </p:sp>
      <p:sp>
        <p:nvSpPr>
          <p:cNvPr id="147" name="Rectangle 146">
            <a:extLst>
              <a:ext uri="{FF2B5EF4-FFF2-40B4-BE49-F238E27FC236}">
                <a16:creationId xmlns:a16="http://schemas.microsoft.com/office/drawing/2014/main" xmlns="" id="{262D49CC-DD00-9B46-A69A-0C80EDD0F57E}"/>
              </a:ext>
            </a:extLst>
          </p:cNvPr>
          <p:cNvSpPr/>
          <p:nvPr/>
        </p:nvSpPr>
        <p:spPr>
          <a:xfrm>
            <a:off x="5259952" y="6020398"/>
            <a:ext cx="546945" cy="246221"/>
          </a:xfrm>
          <a:prstGeom prst="rect">
            <a:avLst/>
          </a:prstGeom>
        </p:spPr>
        <p:txBody>
          <a:bodyPr wrap="none">
            <a:spAutoFit/>
          </a:bodyPr>
          <a:lstStyle/>
          <a:p>
            <a:r>
              <a:rPr lang="sl-SI" sz="1000" b="1"/>
              <a:t>Ciper</a:t>
            </a:r>
          </a:p>
        </p:txBody>
      </p:sp>
      <p:sp>
        <p:nvSpPr>
          <p:cNvPr id="148" name="Rectangle 147">
            <a:extLst>
              <a:ext uri="{FF2B5EF4-FFF2-40B4-BE49-F238E27FC236}">
                <a16:creationId xmlns:a16="http://schemas.microsoft.com/office/drawing/2014/main" xmlns="" id="{EB1F9203-A59A-154B-852D-CB99855E6B77}"/>
              </a:ext>
            </a:extLst>
          </p:cNvPr>
          <p:cNvSpPr/>
          <p:nvPr/>
        </p:nvSpPr>
        <p:spPr>
          <a:xfrm>
            <a:off x="2804809" y="3099050"/>
            <a:ext cx="670376" cy="246221"/>
          </a:xfrm>
          <a:prstGeom prst="rect">
            <a:avLst/>
          </a:prstGeom>
        </p:spPr>
        <p:txBody>
          <a:bodyPr wrap="none">
            <a:spAutoFit/>
          </a:bodyPr>
          <a:lstStyle/>
          <a:p>
            <a:r>
              <a:rPr lang="sl-SI" sz="1000" b="1"/>
              <a:t>Danska</a:t>
            </a:r>
          </a:p>
        </p:txBody>
      </p:sp>
      <p:sp>
        <p:nvSpPr>
          <p:cNvPr id="149" name="Rectangle 148">
            <a:extLst>
              <a:ext uri="{FF2B5EF4-FFF2-40B4-BE49-F238E27FC236}">
                <a16:creationId xmlns:a16="http://schemas.microsoft.com/office/drawing/2014/main" xmlns="" id="{6C2EB2E9-D54C-2941-A7AC-D0B610A442B3}"/>
              </a:ext>
            </a:extLst>
          </p:cNvPr>
          <p:cNvSpPr/>
          <p:nvPr/>
        </p:nvSpPr>
        <p:spPr>
          <a:xfrm>
            <a:off x="3224811" y="4313694"/>
            <a:ext cx="566181" cy="246221"/>
          </a:xfrm>
          <a:prstGeom prst="rect">
            <a:avLst/>
          </a:prstGeom>
        </p:spPr>
        <p:txBody>
          <a:bodyPr wrap="none">
            <a:spAutoFit/>
          </a:bodyPr>
          <a:lstStyle/>
          <a:p>
            <a:r>
              <a:rPr lang="sl-SI" sz="1000" b="1"/>
              <a:t>Avstrija</a:t>
            </a:r>
          </a:p>
        </p:txBody>
      </p:sp>
      <p:sp>
        <p:nvSpPr>
          <p:cNvPr id="37" name="TextBox 36">
            <a:extLst>
              <a:ext uri="{FF2B5EF4-FFF2-40B4-BE49-F238E27FC236}">
                <a16:creationId xmlns:a16="http://schemas.microsoft.com/office/drawing/2014/main" xmlns="" id="{5D941A76-B653-1F4A-A04F-8D9033559065}"/>
              </a:ext>
            </a:extLst>
          </p:cNvPr>
          <p:cNvSpPr txBox="1"/>
          <p:nvPr/>
        </p:nvSpPr>
        <p:spPr>
          <a:xfrm>
            <a:off x="1524579" y="1345369"/>
            <a:ext cx="634963" cy="246221"/>
          </a:xfrm>
          <a:prstGeom prst="rect">
            <a:avLst/>
          </a:prstGeom>
          <a:noFill/>
        </p:spPr>
        <p:txBody>
          <a:bodyPr wrap="square" rtlCol="0">
            <a:spAutoFit/>
          </a:bodyPr>
          <a:lstStyle/>
          <a:p>
            <a:r>
              <a:rPr lang="sl-SI" sz="1000" b="1"/>
              <a:t>Islandija</a:t>
            </a:r>
          </a:p>
        </p:txBody>
      </p:sp>
      <p:sp>
        <p:nvSpPr>
          <p:cNvPr id="39" name="TextBox 38">
            <a:extLst>
              <a:ext uri="{FF2B5EF4-FFF2-40B4-BE49-F238E27FC236}">
                <a16:creationId xmlns:a16="http://schemas.microsoft.com/office/drawing/2014/main" xmlns="" id="{5D941A76-B653-1F4A-A04F-8D9033559065}"/>
              </a:ext>
            </a:extLst>
          </p:cNvPr>
          <p:cNvSpPr txBox="1"/>
          <p:nvPr/>
        </p:nvSpPr>
        <p:spPr>
          <a:xfrm>
            <a:off x="2938332" y="2437130"/>
            <a:ext cx="720738" cy="246221"/>
          </a:xfrm>
          <a:prstGeom prst="rect">
            <a:avLst/>
          </a:prstGeom>
          <a:noFill/>
        </p:spPr>
        <p:txBody>
          <a:bodyPr wrap="square" rtlCol="0">
            <a:spAutoFit/>
          </a:bodyPr>
          <a:lstStyle/>
          <a:p>
            <a:r>
              <a:rPr lang="sl-SI" sz="1000" b="1" dirty="0"/>
              <a:t>Norveška</a:t>
            </a:r>
          </a:p>
        </p:txBody>
      </p:sp>
      <p:sp>
        <p:nvSpPr>
          <p:cNvPr id="40" name="TextBox 39">
            <a:extLst>
              <a:ext uri="{FF2B5EF4-FFF2-40B4-BE49-F238E27FC236}">
                <a16:creationId xmlns:a16="http://schemas.microsoft.com/office/drawing/2014/main" xmlns="" id="{5D941A76-B653-1F4A-A04F-8D9033559065}"/>
              </a:ext>
            </a:extLst>
          </p:cNvPr>
          <p:cNvSpPr txBox="1"/>
          <p:nvPr/>
        </p:nvSpPr>
        <p:spPr>
          <a:xfrm>
            <a:off x="2427389" y="4349743"/>
            <a:ext cx="835787" cy="246221"/>
          </a:xfrm>
          <a:prstGeom prst="rect">
            <a:avLst/>
          </a:prstGeom>
          <a:noFill/>
        </p:spPr>
        <p:txBody>
          <a:bodyPr wrap="square" rtlCol="0">
            <a:spAutoFit/>
          </a:bodyPr>
          <a:lstStyle/>
          <a:p>
            <a:r>
              <a:rPr lang="sl-SI" sz="1000" b="1"/>
              <a:t>Švica</a:t>
            </a:r>
          </a:p>
        </p:txBody>
      </p:sp>
      <p:sp>
        <p:nvSpPr>
          <p:cNvPr id="4" name="TextBox 3">
            <a:extLst>
              <a:ext uri="{FF2B5EF4-FFF2-40B4-BE49-F238E27FC236}">
                <a16:creationId xmlns:a16="http://schemas.microsoft.com/office/drawing/2014/main" xmlns="" id="{5D23D049-342E-3149-902A-53E0A910D6BA}"/>
              </a:ext>
            </a:extLst>
          </p:cNvPr>
          <p:cNvSpPr txBox="1"/>
          <p:nvPr/>
        </p:nvSpPr>
        <p:spPr>
          <a:xfrm>
            <a:off x="893238" y="6248642"/>
            <a:ext cx="2830271" cy="338554"/>
          </a:xfrm>
          <a:prstGeom prst="rect">
            <a:avLst/>
          </a:prstGeom>
          <a:solidFill>
            <a:srgbClr val="0085C5"/>
          </a:solidFill>
        </p:spPr>
        <p:txBody>
          <a:bodyPr wrap="square" rtlCol="0">
            <a:spAutoFit/>
          </a:bodyPr>
          <a:lstStyle/>
          <a:p>
            <a:r>
              <a:rPr lang="sl-SI" sz="1600">
                <a:solidFill>
                  <a:schemeClr val="bg1"/>
                </a:solidFill>
              </a:rPr>
              <a:t>Države schengenskega območja</a:t>
            </a:r>
          </a:p>
        </p:txBody>
      </p:sp>
      <p:sp>
        <p:nvSpPr>
          <p:cNvPr id="43" name="TextBox 42">
            <a:extLst>
              <a:ext uri="{FF2B5EF4-FFF2-40B4-BE49-F238E27FC236}">
                <a16:creationId xmlns:a16="http://schemas.microsoft.com/office/drawing/2014/main" xmlns="" id="{1E30162E-2BF7-9445-907A-53C52ADD20D8}"/>
              </a:ext>
            </a:extLst>
          </p:cNvPr>
          <p:cNvSpPr txBox="1"/>
          <p:nvPr/>
        </p:nvSpPr>
        <p:spPr>
          <a:xfrm>
            <a:off x="3724612" y="6248642"/>
            <a:ext cx="3072428" cy="338554"/>
          </a:xfrm>
          <a:prstGeom prst="rect">
            <a:avLst/>
          </a:prstGeom>
          <a:solidFill>
            <a:srgbClr val="31C5F1"/>
          </a:solidFill>
        </p:spPr>
        <p:txBody>
          <a:bodyPr wrap="square" rtlCol="0">
            <a:spAutoFit/>
          </a:bodyPr>
          <a:lstStyle/>
          <a:p>
            <a:r>
              <a:rPr lang="sl-SI" sz="1600"/>
              <a:t>Države, ki so zunaj schengenskega območja</a:t>
            </a:r>
          </a:p>
        </p:txBody>
      </p:sp>
    </p:spTree>
    <p:extLst>
      <p:ext uri="{BB962C8B-B14F-4D97-AF65-F5344CB8AC3E}">
        <p14:creationId xmlns:p14="http://schemas.microsoft.com/office/powerpoint/2010/main" val="356226647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xmlns="" id="{865258CA-0E58-374A-87E9-BD19EDFC9C90}"/>
              </a:ext>
            </a:extLst>
          </p:cNvPr>
          <p:cNvPicPr>
            <a:picLocks noChangeAspect="1"/>
          </p:cNvPicPr>
          <p:nvPr/>
        </p:nvPicPr>
        <p:blipFill>
          <a:blip r:embed="rId3"/>
          <a:srcRect/>
          <a:stretch/>
        </p:blipFill>
        <p:spPr>
          <a:xfrm>
            <a:off x="0" y="3253"/>
            <a:ext cx="9141060" cy="6855795"/>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pic>
      <p:sp>
        <p:nvSpPr>
          <p:cNvPr id="12" name="ZoneTexte 11">
            <a:extLst>
              <a:ext uri="{FF2B5EF4-FFF2-40B4-BE49-F238E27FC236}">
                <a16:creationId xmlns:a16="http://schemas.microsoft.com/office/drawing/2014/main" xmlns="" id="{0DC7A7C9-7BF2-704A-933F-743014C85E6B}"/>
              </a:ext>
            </a:extLst>
          </p:cNvPr>
          <p:cNvSpPr txBox="1"/>
          <p:nvPr/>
        </p:nvSpPr>
        <p:spPr>
          <a:xfrm>
            <a:off x="666605" y="115196"/>
            <a:ext cx="3537410" cy="584775"/>
          </a:xfrm>
          <a:prstGeom prst="rect">
            <a:avLst/>
          </a:prstGeom>
          <a:noFill/>
        </p:spPr>
        <p:txBody>
          <a:bodyPr wrap="square" rtlCol="0">
            <a:spAutoFit/>
          </a:bodyPr>
          <a:lstStyle/>
          <a:p>
            <a:r>
              <a:rPr lang="sl-SI" sz="3200" b="1">
                <a:solidFill>
                  <a:srgbClr val="00B0F0"/>
                </a:solidFill>
              </a:rPr>
              <a:t>EVROOBMOČJE</a:t>
            </a:r>
          </a:p>
        </p:txBody>
      </p:sp>
      <p:sp>
        <p:nvSpPr>
          <p:cNvPr id="13" name="Larme 12">
            <a:extLst>
              <a:ext uri="{FF2B5EF4-FFF2-40B4-BE49-F238E27FC236}">
                <a16:creationId xmlns:a16="http://schemas.microsoft.com/office/drawing/2014/main" xmlns="" id="{4EB77C2E-C9FD-134E-BF71-07F2B461DFDF}"/>
              </a:ext>
            </a:extLst>
          </p:cNvPr>
          <p:cNvSpPr/>
          <p:nvPr/>
        </p:nvSpPr>
        <p:spPr>
          <a:xfrm rot="5400000">
            <a:off x="85268" y="51561"/>
            <a:ext cx="579604" cy="583070"/>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xmlns="" id="{C7EAC4CA-5FA6-4EE3-B48B-D82AD2F5FA1C}"/>
              </a:ext>
            </a:extLst>
          </p:cNvPr>
          <p:cNvSpPr/>
          <p:nvPr/>
        </p:nvSpPr>
        <p:spPr>
          <a:xfrm>
            <a:off x="125841" y="852599"/>
            <a:ext cx="2309470" cy="1933131"/>
          </a:xfrm>
          <a:prstGeom prst="rect">
            <a:avLst/>
          </a:prstGeom>
          <a:solidFill>
            <a:srgbClr val="00B0F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11" name="ZoneTexte 2">
            <a:extLst>
              <a:ext uri="{FF2B5EF4-FFF2-40B4-BE49-F238E27FC236}">
                <a16:creationId xmlns:a16="http://schemas.microsoft.com/office/drawing/2014/main" xmlns="" id="{B78D48ED-93EA-4E25-8E7D-A85CF5E9F5DD}"/>
              </a:ext>
            </a:extLst>
          </p:cNvPr>
          <p:cNvSpPr txBox="1"/>
          <p:nvPr/>
        </p:nvSpPr>
        <p:spPr>
          <a:xfrm>
            <a:off x="122903" y="803501"/>
            <a:ext cx="2309471" cy="2031325"/>
          </a:xfrm>
          <a:prstGeom prst="rect">
            <a:avLst/>
          </a:prstGeom>
          <a:noFill/>
        </p:spPr>
        <p:txBody>
          <a:bodyPr wrap="square" rtlCol="0">
            <a:spAutoFit/>
          </a:bodyPr>
          <a:lstStyle/>
          <a:p>
            <a:pPr marL="285750" indent="-285750">
              <a:buFont typeface="Arial" panose="020B0604020202020204" pitchFamily="34" charset="0"/>
              <a:buChar char="•"/>
            </a:pPr>
            <a:r>
              <a:rPr lang="sl-SI"/>
              <a:t>Evro je leta 2002 nadomestil nekdanje nacionalne valute. </a:t>
            </a:r>
          </a:p>
          <a:p>
            <a:pPr marL="285750" indent="-285750">
              <a:buFont typeface="Arial" panose="020B0604020202020204" pitchFamily="34" charset="0"/>
              <a:buChar char="•"/>
            </a:pPr>
            <a:r>
              <a:rPr lang="sl-SI"/>
              <a:t>19 držav članic zdaj uporablja evro kot uradno valuto.</a:t>
            </a:r>
          </a:p>
        </p:txBody>
      </p:sp>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7152" y="4855900"/>
            <a:ext cx="1248478" cy="1227476"/>
          </a:xfrm>
          <a:prstGeom prst="rect">
            <a:avLst/>
          </a:prstGeom>
        </p:spPr>
      </p:pic>
      <p:sp>
        <p:nvSpPr>
          <p:cNvPr id="17" name="Rectangle 16">
            <a:extLst>
              <a:ext uri="{FF2B5EF4-FFF2-40B4-BE49-F238E27FC236}">
                <a16:creationId xmlns:a16="http://schemas.microsoft.com/office/drawing/2014/main" xmlns="" id="{C104761F-8A94-0E4B-8476-A73D91B8A152}"/>
              </a:ext>
            </a:extLst>
          </p:cNvPr>
          <p:cNvSpPr/>
          <p:nvPr/>
        </p:nvSpPr>
        <p:spPr>
          <a:xfrm rot="16200000">
            <a:off x="8121069" y="5813766"/>
            <a:ext cx="1842171" cy="246221"/>
          </a:xfrm>
          <a:prstGeom prst="rect">
            <a:avLst/>
          </a:prstGeom>
        </p:spPr>
        <p:txBody>
          <a:bodyPr wrap="none">
            <a:spAutoFit/>
          </a:bodyPr>
          <a:lstStyle/>
          <a:p>
            <a:r>
              <a:rPr lang="sl-SI" sz="1000" b="1">
                <a:solidFill>
                  <a:srgbClr val="00B0F0"/>
                </a:solidFill>
                <a:latin typeface="Arial" charset="0"/>
                <a:ea typeface="Arial" charset="0"/>
                <a:cs typeface="Arial" charset="0"/>
              </a:rPr>
              <a:t>EVROPSKI PROJEKT</a:t>
            </a:r>
          </a:p>
        </p:txBody>
      </p:sp>
      <p:cxnSp>
        <p:nvCxnSpPr>
          <p:cNvPr id="18" name="Connecteur droit 10">
            <a:extLst>
              <a:ext uri="{FF2B5EF4-FFF2-40B4-BE49-F238E27FC236}">
                <a16:creationId xmlns:a16="http://schemas.microsoft.com/office/drawing/2014/main" xmlns="" id="{5210E45B-69ED-2949-8AA6-29C7C026AFBA}"/>
              </a:ext>
            </a:extLst>
          </p:cNvPr>
          <p:cNvCxnSpPr/>
          <p:nvPr/>
        </p:nvCxnSpPr>
        <p:spPr>
          <a:xfrm>
            <a:off x="8899847"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5400000">
            <a:off x="499950" y="5977591"/>
            <a:ext cx="1625248" cy="184666"/>
          </a:xfrm>
          <a:prstGeom prst="rect">
            <a:avLst/>
          </a:prstGeom>
          <a:noFill/>
        </p:spPr>
        <p:txBody>
          <a:bodyPr wrap="square" rtlCol="0">
            <a:spAutoFit/>
          </a:bodyPr>
          <a:lstStyle/>
          <a:p>
            <a:r>
              <a:rPr lang="sl-SI" sz="600" i="1">
                <a:solidFill>
                  <a:schemeClr val="bg1"/>
                </a:solidFill>
              </a:rPr>
              <a:t>© </a:t>
            </a:r>
            <a:r>
              <a:rPr lang="sl-SI" sz="600">
                <a:solidFill>
                  <a:schemeClr val="bg1"/>
                </a:solidFill>
              </a:rPr>
              <a:t>EVROPSKA UNIJA</a:t>
            </a:r>
          </a:p>
        </p:txBody>
      </p:sp>
      <p:sp>
        <p:nvSpPr>
          <p:cNvPr id="131" name="TextBox 130">
            <a:extLst>
              <a:ext uri="{FF2B5EF4-FFF2-40B4-BE49-F238E27FC236}">
                <a16:creationId xmlns:a16="http://schemas.microsoft.com/office/drawing/2014/main" xmlns="" id="{02A975C3-2777-DA47-96FA-8B5DD2E6769A}"/>
              </a:ext>
            </a:extLst>
          </p:cNvPr>
          <p:cNvSpPr txBox="1"/>
          <p:nvPr/>
        </p:nvSpPr>
        <p:spPr>
          <a:xfrm>
            <a:off x="2263493" y="3068481"/>
            <a:ext cx="634963" cy="246221"/>
          </a:xfrm>
          <a:prstGeom prst="rect">
            <a:avLst/>
          </a:prstGeom>
          <a:noFill/>
        </p:spPr>
        <p:txBody>
          <a:bodyPr wrap="square" rtlCol="0">
            <a:spAutoFit/>
          </a:bodyPr>
          <a:lstStyle/>
          <a:p>
            <a:r>
              <a:rPr lang="sl-SI" sz="1000" b="1"/>
              <a:t>Irska</a:t>
            </a:r>
          </a:p>
        </p:txBody>
      </p:sp>
      <p:sp>
        <p:nvSpPr>
          <p:cNvPr id="132" name="TextBox 131">
            <a:extLst>
              <a:ext uri="{FF2B5EF4-FFF2-40B4-BE49-F238E27FC236}">
                <a16:creationId xmlns:a16="http://schemas.microsoft.com/office/drawing/2014/main" xmlns="" id="{3F26F2AA-FD8A-4F42-B0A0-8A3E6B8B34BE}"/>
              </a:ext>
            </a:extLst>
          </p:cNvPr>
          <p:cNvSpPr txBox="1"/>
          <p:nvPr/>
        </p:nvSpPr>
        <p:spPr>
          <a:xfrm>
            <a:off x="3739172" y="3642377"/>
            <a:ext cx="671979" cy="246221"/>
          </a:xfrm>
          <a:prstGeom prst="rect">
            <a:avLst/>
          </a:prstGeom>
          <a:noFill/>
        </p:spPr>
        <p:txBody>
          <a:bodyPr wrap="none" rtlCol="0">
            <a:spAutoFit/>
          </a:bodyPr>
          <a:lstStyle/>
          <a:p>
            <a:r>
              <a:rPr lang="sl-SI" sz="1000" b="1"/>
              <a:t>Nemčija</a:t>
            </a:r>
          </a:p>
        </p:txBody>
      </p:sp>
      <p:sp>
        <p:nvSpPr>
          <p:cNvPr id="133" name="TextBox 132">
            <a:extLst>
              <a:ext uri="{FF2B5EF4-FFF2-40B4-BE49-F238E27FC236}">
                <a16:creationId xmlns:a16="http://schemas.microsoft.com/office/drawing/2014/main" xmlns="" id="{F6EC003E-BBEC-FA43-9149-A7D0C235CECA}"/>
              </a:ext>
            </a:extLst>
          </p:cNvPr>
          <p:cNvSpPr txBox="1"/>
          <p:nvPr/>
        </p:nvSpPr>
        <p:spPr>
          <a:xfrm>
            <a:off x="3018078" y="4172300"/>
            <a:ext cx="537327" cy="246221"/>
          </a:xfrm>
          <a:prstGeom prst="rect">
            <a:avLst/>
          </a:prstGeom>
          <a:noFill/>
        </p:spPr>
        <p:txBody>
          <a:bodyPr wrap="none" rtlCol="0">
            <a:spAutoFit/>
          </a:bodyPr>
          <a:lstStyle/>
          <a:p>
            <a:r>
              <a:rPr lang="sl-SI" sz="1000" b="1"/>
              <a:t>Francija</a:t>
            </a:r>
          </a:p>
        </p:txBody>
      </p:sp>
      <p:sp>
        <p:nvSpPr>
          <p:cNvPr id="134" name="TextBox 133">
            <a:extLst>
              <a:ext uri="{FF2B5EF4-FFF2-40B4-BE49-F238E27FC236}">
                <a16:creationId xmlns:a16="http://schemas.microsoft.com/office/drawing/2014/main" xmlns="" id="{0184FFEF-B6E8-3644-89CA-21EDE7FEE667}"/>
              </a:ext>
            </a:extLst>
          </p:cNvPr>
          <p:cNvSpPr txBox="1"/>
          <p:nvPr/>
        </p:nvSpPr>
        <p:spPr>
          <a:xfrm>
            <a:off x="3147585" y="3674577"/>
            <a:ext cx="619080" cy="246221"/>
          </a:xfrm>
          <a:prstGeom prst="rect">
            <a:avLst/>
          </a:prstGeom>
          <a:noFill/>
        </p:spPr>
        <p:txBody>
          <a:bodyPr wrap="none" rtlCol="0">
            <a:spAutoFit/>
          </a:bodyPr>
          <a:lstStyle/>
          <a:p>
            <a:r>
              <a:rPr lang="sl-SI" sz="1000" b="1"/>
              <a:t>Belgija</a:t>
            </a:r>
          </a:p>
        </p:txBody>
      </p:sp>
      <p:sp>
        <p:nvSpPr>
          <p:cNvPr id="135" name="TextBox 134">
            <a:extLst>
              <a:ext uri="{FF2B5EF4-FFF2-40B4-BE49-F238E27FC236}">
                <a16:creationId xmlns:a16="http://schemas.microsoft.com/office/drawing/2014/main" xmlns="" id="{693A9F0B-347F-3E43-9424-971EB337708A}"/>
              </a:ext>
            </a:extLst>
          </p:cNvPr>
          <p:cNvSpPr txBox="1"/>
          <p:nvPr/>
        </p:nvSpPr>
        <p:spPr>
          <a:xfrm>
            <a:off x="3319025" y="3476407"/>
            <a:ext cx="840295" cy="246221"/>
          </a:xfrm>
          <a:prstGeom prst="rect">
            <a:avLst/>
          </a:prstGeom>
          <a:noFill/>
        </p:spPr>
        <p:txBody>
          <a:bodyPr wrap="none" rtlCol="0">
            <a:spAutoFit/>
          </a:bodyPr>
          <a:lstStyle/>
          <a:p>
            <a:r>
              <a:rPr lang="sl-SI" sz="1000" b="1"/>
              <a:t>Nizozemska</a:t>
            </a:r>
          </a:p>
        </p:txBody>
      </p:sp>
      <p:sp>
        <p:nvSpPr>
          <p:cNvPr id="136" name="TextBox 135">
            <a:extLst>
              <a:ext uri="{FF2B5EF4-FFF2-40B4-BE49-F238E27FC236}">
                <a16:creationId xmlns:a16="http://schemas.microsoft.com/office/drawing/2014/main" xmlns="" id="{2955C839-F289-BD4B-A40D-607D8CE9AA93}"/>
              </a:ext>
            </a:extLst>
          </p:cNvPr>
          <p:cNvSpPr txBox="1"/>
          <p:nvPr/>
        </p:nvSpPr>
        <p:spPr>
          <a:xfrm>
            <a:off x="3096019" y="3845609"/>
            <a:ext cx="848309" cy="246221"/>
          </a:xfrm>
          <a:prstGeom prst="rect">
            <a:avLst/>
          </a:prstGeom>
          <a:noFill/>
        </p:spPr>
        <p:txBody>
          <a:bodyPr wrap="none" rtlCol="0">
            <a:spAutoFit/>
          </a:bodyPr>
          <a:lstStyle/>
          <a:p>
            <a:r>
              <a:rPr lang="sl-SI" sz="1000" b="1"/>
              <a:t>Luksemburg</a:t>
            </a:r>
          </a:p>
        </p:txBody>
      </p:sp>
      <p:sp>
        <p:nvSpPr>
          <p:cNvPr id="137" name="TextBox 136">
            <a:extLst>
              <a:ext uri="{FF2B5EF4-FFF2-40B4-BE49-F238E27FC236}">
                <a16:creationId xmlns:a16="http://schemas.microsoft.com/office/drawing/2014/main" xmlns="" id="{3E9A89D3-850B-9544-B5FE-51E7D154E10D}"/>
              </a:ext>
            </a:extLst>
          </p:cNvPr>
          <p:cNvSpPr txBox="1"/>
          <p:nvPr/>
        </p:nvSpPr>
        <p:spPr>
          <a:xfrm>
            <a:off x="3934435" y="4794074"/>
            <a:ext cx="418704" cy="246221"/>
          </a:xfrm>
          <a:prstGeom prst="rect">
            <a:avLst/>
          </a:prstGeom>
          <a:noFill/>
        </p:spPr>
        <p:txBody>
          <a:bodyPr wrap="none" rtlCol="0">
            <a:spAutoFit/>
          </a:bodyPr>
          <a:lstStyle/>
          <a:p>
            <a:r>
              <a:rPr lang="sl-SI" sz="1000" b="1"/>
              <a:t>Italija</a:t>
            </a:r>
          </a:p>
        </p:txBody>
      </p:sp>
      <p:sp>
        <p:nvSpPr>
          <p:cNvPr id="138" name="Rectangle 137">
            <a:extLst>
              <a:ext uri="{FF2B5EF4-FFF2-40B4-BE49-F238E27FC236}">
                <a16:creationId xmlns:a16="http://schemas.microsoft.com/office/drawing/2014/main" xmlns="" id="{3FCCD3E6-8B61-DF44-B667-F3226B1EEA1C}"/>
              </a:ext>
            </a:extLst>
          </p:cNvPr>
          <p:cNvSpPr/>
          <p:nvPr/>
        </p:nvSpPr>
        <p:spPr>
          <a:xfrm>
            <a:off x="2198938" y="4918017"/>
            <a:ext cx="478016" cy="246221"/>
          </a:xfrm>
          <a:prstGeom prst="rect">
            <a:avLst/>
          </a:prstGeom>
        </p:spPr>
        <p:txBody>
          <a:bodyPr wrap="none">
            <a:spAutoFit/>
          </a:bodyPr>
          <a:lstStyle/>
          <a:p>
            <a:r>
              <a:rPr lang="sl-SI" sz="1000" b="1"/>
              <a:t>Španija</a:t>
            </a:r>
          </a:p>
        </p:txBody>
      </p:sp>
      <p:sp>
        <p:nvSpPr>
          <p:cNvPr id="139" name="Rectangle 138">
            <a:extLst>
              <a:ext uri="{FF2B5EF4-FFF2-40B4-BE49-F238E27FC236}">
                <a16:creationId xmlns:a16="http://schemas.microsoft.com/office/drawing/2014/main" xmlns="" id="{10592456-FA0F-D142-B408-EC1613C8C354}"/>
              </a:ext>
            </a:extLst>
          </p:cNvPr>
          <p:cNvSpPr/>
          <p:nvPr/>
        </p:nvSpPr>
        <p:spPr>
          <a:xfrm>
            <a:off x="1551184" y="4758778"/>
            <a:ext cx="636713" cy="246221"/>
          </a:xfrm>
          <a:prstGeom prst="rect">
            <a:avLst/>
          </a:prstGeom>
        </p:spPr>
        <p:txBody>
          <a:bodyPr wrap="none">
            <a:spAutoFit/>
          </a:bodyPr>
          <a:lstStyle/>
          <a:p>
            <a:r>
              <a:rPr lang="sl-SI" sz="1000" b="1"/>
              <a:t>Portugalska</a:t>
            </a:r>
          </a:p>
        </p:txBody>
      </p:sp>
      <p:sp>
        <p:nvSpPr>
          <p:cNvPr id="140" name="Rectangle 139">
            <a:extLst>
              <a:ext uri="{FF2B5EF4-FFF2-40B4-BE49-F238E27FC236}">
                <a16:creationId xmlns:a16="http://schemas.microsoft.com/office/drawing/2014/main" xmlns="" id="{DDA8F01F-3F20-F748-B20F-2FE0A8D99F6F}"/>
              </a:ext>
            </a:extLst>
          </p:cNvPr>
          <p:cNvSpPr/>
          <p:nvPr/>
        </p:nvSpPr>
        <p:spPr>
          <a:xfrm>
            <a:off x="4189538" y="4517415"/>
            <a:ext cx="567784" cy="246221"/>
          </a:xfrm>
          <a:prstGeom prst="rect">
            <a:avLst/>
          </a:prstGeom>
        </p:spPr>
        <p:txBody>
          <a:bodyPr wrap="none">
            <a:spAutoFit/>
          </a:bodyPr>
          <a:lstStyle/>
          <a:p>
            <a:r>
              <a:rPr lang="sl-SI" sz="1000" b="1"/>
              <a:t>Hrvaška</a:t>
            </a:r>
          </a:p>
        </p:txBody>
      </p:sp>
      <p:sp>
        <p:nvSpPr>
          <p:cNvPr id="141" name="Rectangle 140">
            <a:extLst>
              <a:ext uri="{FF2B5EF4-FFF2-40B4-BE49-F238E27FC236}">
                <a16:creationId xmlns:a16="http://schemas.microsoft.com/office/drawing/2014/main" xmlns="" id="{C9479068-00C1-0F46-BE1C-D1B66FAEC0AB}"/>
              </a:ext>
            </a:extLst>
          </p:cNvPr>
          <p:cNvSpPr/>
          <p:nvPr/>
        </p:nvSpPr>
        <p:spPr>
          <a:xfrm>
            <a:off x="4872593" y="5279560"/>
            <a:ext cx="556563" cy="246221"/>
          </a:xfrm>
          <a:prstGeom prst="rect">
            <a:avLst/>
          </a:prstGeom>
        </p:spPr>
        <p:txBody>
          <a:bodyPr wrap="none">
            <a:spAutoFit/>
          </a:bodyPr>
          <a:lstStyle/>
          <a:p>
            <a:r>
              <a:rPr lang="sl-SI" sz="1000" b="1"/>
              <a:t>Grčija</a:t>
            </a:r>
          </a:p>
        </p:txBody>
      </p:sp>
      <p:sp>
        <p:nvSpPr>
          <p:cNvPr id="142" name="Rectangle 141">
            <a:extLst>
              <a:ext uri="{FF2B5EF4-FFF2-40B4-BE49-F238E27FC236}">
                <a16:creationId xmlns:a16="http://schemas.microsoft.com/office/drawing/2014/main" xmlns="" id="{B9307EB9-93F1-4146-9830-1B81350C076E}"/>
              </a:ext>
            </a:extLst>
          </p:cNvPr>
          <p:cNvSpPr/>
          <p:nvPr/>
        </p:nvSpPr>
        <p:spPr>
          <a:xfrm>
            <a:off x="5112402" y="4812778"/>
            <a:ext cx="620683" cy="246221"/>
          </a:xfrm>
          <a:prstGeom prst="rect">
            <a:avLst/>
          </a:prstGeom>
        </p:spPr>
        <p:txBody>
          <a:bodyPr wrap="none">
            <a:spAutoFit/>
          </a:bodyPr>
          <a:lstStyle/>
          <a:p>
            <a:r>
              <a:rPr lang="sl-SI" sz="1000" b="1"/>
              <a:t>Bolgarija</a:t>
            </a:r>
          </a:p>
        </p:txBody>
      </p:sp>
      <p:sp>
        <p:nvSpPr>
          <p:cNvPr id="143" name="Rectangle 142">
            <a:extLst>
              <a:ext uri="{FF2B5EF4-FFF2-40B4-BE49-F238E27FC236}">
                <a16:creationId xmlns:a16="http://schemas.microsoft.com/office/drawing/2014/main" xmlns="" id="{7CBA8065-995C-B140-930A-BB060328E2DF}"/>
              </a:ext>
            </a:extLst>
          </p:cNvPr>
          <p:cNvSpPr/>
          <p:nvPr/>
        </p:nvSpPr>
        <p:spPr>
          <a:xfrm>
            <a:off x="5017332" y="4418521"/>
            <a:ext cx="655949" cy="246221"/>
          </a:xfrm>
          <a:prstGeom prst="rect">
            <a:avLst/>
          </a:prstGeom>
        </p:spPr>
        <p:txBody>
          <a:bodyPr wrap="none">
            <a:spAutoFit/>
          </a:bodyPr>
          <a:lstStyle/>
          <a:p>
            <a:r>
              <a:rPr lang="sl-SI" sz="1000" b="1"/>
              <a:t>Romunija</a:t>
            </a:r>
          </a:p>
        </p:txBody>
      </p:sp>
      <p:sp>
        <p:nvSpPr>
          <p:cNvPr id="144" name="Rectangle 143">
            <a:extLst>
              <a:ext uri="{FF2B5EF4-FFF2-40B4-BE49-F238E27FC236}">
                <a16:creationId xmlns:a16="http://schemas.microsoft.com/office/drawing/2014/main" xmlns="" id="{82C39546-5E07-0440-A19C-D228C79DF593}"/>
              </a:ext>
            </a:extLst>
          </p:cNvPr>
          <p:cNvSpPr/>
          <p:nvPr/>
        </p:nvSpPr>
        <p:spPr>
          <a:xfrm>
            <a:off x="4110110" y="4366033"/>
            <a:ext cx="635110" cy="246221"/>
          </a:xfrm>
          <a:prstGeom prst="rect">
            <a:avLst/>
          </a:prstGeom>
        </p:spPr>
        <p:txBody>
          <a:bodyPr wrap="none">
            <a:spAutoFit/>
          </a:bodyPr>
          <a:lstStyle/>
          <a:p>
            <a:r>
              <a:rPr lang="sl-SI" sz="1000" b="1"/>
              <a:t>Slovenija</a:t>
            </a:r>
          </a:p>
        </p:txBody>
      </p:sp>
      <p:sp>
        <p:nvSpPr>
          <p:cNvPr id="145" name="Rectangle 144">
            <a:extLst>
              <a:ext uri="{FF2B5EF4-FFF2-40B4-BE49-F238E27FC236}">
                <a16:creationId xmlns:a16="http://schemas.microsoft.com/office/drawing/2014/main" xmlns="" id="{E1269D0D-E13F-D648-89CE-F5F6AB0DB1BB}"/>
              </a:ext>
            </a:extLst>
          </p:cNvPr>
          <p:cNvSpPr/>
          <p:nvPr/>
        </p:nvSpPr>
        <p:spPr>
          <a:xfrm>
            <a:off x="4494378" y="4233664"/>
            <a:ext cx="631904" cy="246221"/>
          </a:xfrm>
          <a:prstGeom prst="rect">
            <a:avLst/>
          </a:prstGeom>
        </p:spPr>
        <p:txBody>
          <a:bodyPr wrap="none">
            <a:spAutoFit/>
          </a:bodyPr>
          <a:lstStyle/>
          <a:p>
            <a:r>
              <a:rPr lang="sl-SI" sz="1000" b="1"/>
              <a:t>Madžarska</a:t>
            </a:r>
          </a:p>
        </p:txBody>
      </p:sp>
      <p:sp>
        <p:nvSpPr>
          <p:cNvPr id="146" name="Rectangle 145">
            <a:extLst>
              <a:ext uri="{FF2B5EF4-FFF2-40B4-BE49-F238E27FC236}">
                <a16:creationId xmlns:a16="http://schemas.microsoft.com/office/drawing/2014/main" xmlns="" id="{B4392836-D6DB-E74D-9E85-42AA3AD8C6E8}"/>
              </a:ext>
            </a:extLst>
          </p:cNvPr>
          <p:cNvSpPr/>
          <p:nvPr/>
        </p:nvSpPr>
        <p:spPr>
          <a:xfrm>
            <a:off x="4536545" y="4013103"/>
            <a:ext cx="625492" cy="246221"/>
          </a:xfrm>
          <a:prstGeom prst="rect">
            <a:avLst/>
          </a:prstGeom>
        </p:spPr>
        <p:txBody>
          <a:bodyPr wrap="none">
            <a:spAutoFit/>
          </a:bodyPr>
          <a:lstStyle/>
          <a:p>
            <a:r>
              <a:rPr lang="sl-SI" sz="1000" b="1"/>
              <a:t>Slovaška</a:t>
            </a:r>
          </a:p>
        </p:txBody>
      </p:sp>
      <p:sp>
        <p:nvSpPr>
          <p:cNvPr id="147" name="Rectangle 146">
            <a:extLst>
              <a:ext uri="{FF2B5EF4-FFF2-40B4-BE49-F238E27FC236}">
                <a16:creationId xmlns:a16="http://schemas.microsoft.com/office/drawing/2014/main" xmlns="" id="{1E0CB627-1751-5E42-BC18-01349DCE1F37}"/>
              </a:ext>
            </a:extLst>
          </p:cNvPr>
          <p:cNvSpPr/>
          <p:nvPr/>
        </p:nvSpPr>
        <p:spPr>
          <a:xfrm>
            <a:off x="4557442" y="3567030"/>
            <a:ext cx="554960" cy="246221"/>
          </a:xfrm>
          <a:prstGeom prst="rect">
            <a:avLst/>
          </a:prstGeom>
        </p:spPr>
        <p:txBody>
          <a:bodyPr wrap="none">
            <a:spAutoFit/>
          </a:bodyPr>
          <a:lstStyle/>
          <a:p>
            <a:r>
              <a:rPr lang="sl-SI" sz="1000" b="1"/>
              <a:t>Poljska</a:t>
            </a:r>
          </a:p>
        </p:txBody>
      </p:sp>
      <p:sp>
        <p:nvSpPr>
          <p:cNvPr id="148" name="Rectangle 147">
            <a:extLst>
              <a:ext uri="{FF2B5EF4-FFF2-40B4-BE49-F238E27FC236}">
                <a16:creationId xmlns:a16="http://schemas.microsoft.com/office/drawing/2014/main" xmlns="" id="{408C7AE2-445C-254A-868F-788833F66F6E}"/>
              </a:ext>
            </a:extLst>
          </p:cNvPr>
          <p:cNvSpPr/>
          <p:nvPr/>
        </p:nvSpPr>
        <p:spPr>
          <a:xfrm>
            <a:off x="4135758" y="3871278"/>
            <a:ext cx="583814" cy="246221"/>
          </a:xfrm>
          <a:prstGeom prst="rect">
            <a:avLst/>
          </a:prstGeom>
        </p:spPr>
        <p:txBody>
          <a:bodyPr wrap="none">
            <a:spAutoFit/>
          </a:bodyPr>
          <a:lstStyle/>
          <a:p>
            <a:r>
              <a:rPr lang="sl-SI" sz="1000" b="1"/>
              <a:t>Češka</a:t>
            </a:r>
          </a:p>
        </p:txBody>
      </p:sp>
      <p:sp>
        <p:nvSpPr>
          <p:cNvPr id="149" name="Rectangle 148">
            <a:extLst>
              <a:ext uri="{FF2B5EF4-FFF2-40B4-BE49-F238E27FC236}">
                <a16:creationId xmlns:a16="http://schemas.microsoft.com/office/drawing/2014/main" xmlns="" id="{C646C2FC-4137-9F4D-AB34-6595EEFCBEAB}"/>
              </a:ext>
            </a:extLst>
          </p:cNvPr>
          <p:cNvSpPr/>
          <p:nvPr/>
        </p:nvSpPr>
        <p:spPr>
          <a:xfrm>
            <a:off x="4205713" y="2520021"/>
            <a:ext cx="607859" cy="246221"/>
          </a:xfrm>
          <a:prstGeom prst="rect">
            <a:avLst/>
          </a:prstGeom>
        </p:spPr>
        <p:txBody>
          <a:bodyPr wrap="none">
            <a:spAutoFit/>
          </a:bodyPr>
          <a:lstStyle/>
          <a:p>
            <a:r>
              <a:rPr lang="sl-SI" sz="1000" b="1"/>
              <a:t>Švedska</a:t>
            </a:r>
          </a:p>
        </p:txBody>
      </p:sp>
      <p:sp>
        <p:nvSpPr>
          <p:cNvPr id="150" name="Rectangle 149">
            <a:extLst>
              <a:ext uri="{FF2B5EF4-FFF2-40B4-BE49-F238E27FC236}">
                <a16:creationId xmlns:a16="http://schemas.microsoft.com/office/drawing/2014/main" xmlns="" id="{788C12CD-7118-D34A-B10C-C3A692F721BF}"/>
              </a:ext>
            </a:extLst>
          </p:cNvPr>
          <p:cNvSpPr/>
          <p:nvPr/>
        </p:nvSpPr>
        <p:spPr>
          <a:xfrm>
            <a:off x="4943690" y="2073948"/>
            <a:ext cx="577402" cy="246221"/>
          </a:xfrm>
          <a:prstGeom prst="rect">
            <a:avLst/>
          </a:prstGeom>
        </p:spPr>
        <p:txBody>
          <a:bodyPr wrap="none">
            <a:spAutoFit/>
          </a:bodyPr>
          <a:lstStyle/>
          <a:p>
            <a:r>
              <a:rPr lang="sl-SI" sz="1000" b="1"/>
              <a:t>Finska</a:t>
            </a:r>
          </a:p>
        </p:txBody>
      </p:sp>
      <p:sp>
        <p:nvSpPr>
          <p:cNvPr id="151" name="Rectangle 150">
            <a:extLst>
              <a:ext uri="{FF2B5EF4-FFF2-40B4-BE49-F238E27FC236}">
                <a16:creationId xmlns:a16="http://schemas.microsoft.com/office/drawing/2014/main" xmlns="" id="{270ADBB8-6E4F-F84A-AC02-21047C32DABB}"/>
              </a:ext>
            </a:extLst>
          </p:cNvPr>
          <p:cNvSpPr/>
          <p:nvPr/>
        </p:nvSpPr>
        <p:spPr>
          <a:xfrm>
            <a:off x="4874978" y="2636927"/>
            <a:ext cx="575799" cy="246221"/>
          </a:xfrm>
          <a:prstGeom prst="rect">
            <a:avLst/>
          </a:prstGeom>
        </p:spPr>
        <p:txBody>
          <a:bodyPr wrap="none">
            <a:spAutoFit/>
          </a:bodyPr>
          <a:lstStyle/>
          <a:p>
            <a:r>
              <a:rPr lang="sl-SI" sz="1000" b="1"/>
              <a:t>Estonija</a:t>
            </a:r>
          </a:p>
        </p:txBody>
      </p:sp>
      <p:sp>
        <p:nvSpPr>
          <p:cNvPr id="152" name="Rectangle 151">
            <a:extLst>
              <a:ext uri="{FF2B5EF4-FFF2-40B4-BE49-F238E27FC236}">
                <a16:creationId xmlns:a16="http://schemas.microsoft.com/office/drawing/2014/main" xmlns="" id="{F5475126-7982-8E47-821C-AA4EE5C1BBB1}"/>
              </a:ext>
            </a:extLst>
          </p:cNvPr>
          <p:cNvSpPr/>
          <p:nvPr/>
        </p:nvSpPr>
        <p:spPr>
          <a:xfrm>
            <a:off x="4962512" y="2826890"/>
            <a:ext cx="502061" cy="246221"/>
          </a:xfrm>
          <a:prstGeom prst="rect">
            <a:avLst/>
          </a:prstGeom>
        </p:spPr>
        <p:txBody>
          <a:bodyPr wrap="none">
            <a:spAutoFit/>
          </a:bodyPr>
          <a:lstStyle/>
          <a:p>
            <a:r>
              <a:rPr lang="sl-SI" sz="1000" b="1"/>
              <a:t>Latvija</a:t>
            </a:r>
          </a:p>
        </p:txBody>
      </p:sp>
      <p:sp>
        <p:nvSpPr>
          <p:cNvPr id="153" name="Rectangle 152">
            <a:extLst>
              <a:ext uri="{FF2B5EF4-FFF2-40B4-BE49-F238E27FC236}">
                <a16:creationId xmlns:a16="http://schemas.microsoft.com/office/drawing/2014/main" xmlns="" id="{250875FD-4089-BD45-92BA-D74889A97C51}"/>
              </a:ext>
            </a:extLst>
          </p:cNvPr>
          <p:cNvSpPr/>
          <p:nvPr/>
        </p:nvSpPr>
        <p:spPr>
          <a:xfrm>
            <a:off x="4770783" y="3062847"/>
            <a:ext cx="679994" cy="246221"/>
          </a:xfrm>
          <a:prstGeom prst="rect">
            <a:avLst/>
          </a:prstGeom>
        </p:spPr>
        <p:txBody>
          <a:bodyPr wrap="none">
            <a:spAutoFit/>
          </a:bodyPr>
          <a:lstStyle/>
          <a:p>
            <a:r>
              <a:rPr lang="sl-SI" sz="1000" b="1"/>
              <a:t>Litva</a:t>
            </a:r>
          </a:p>
        </p:txBody>
      </p:sp>
      <p:sp>
        <p:nvSpPr>
          <p:cNvPr id="154" name="Rectangle 153">
            <a:extLst>
              <a:ext uri="{FF2B5EF4-FFF2-40B4-BE49-F238E27FC236}">
                <a16:creationId xmlns:a16="http://schemas.microsoft.com/office/drawing/2014/main" xmlns="" id="{126A42F7-979B-A34B-B770-00794C904AA2}"/>
              </a:ext>
            </a:extLst>
          </p:cNvPr>
          <p:cNvSpPr/>
          <p:nvPr/>
        </p:nvSpPr>
        <p:spPr>
          <a:xfrm>
            <a:off x="4125511" y="5936877"/>
            <a:ext cx="498855" cy="246221"/>
          </a:xfrm>
          <a:prstGeom prst="rect">
            <a:avLst/>
          </a:prstGeom>
        </p:spPr>
        <p:txBody>
          <a:bodyPr wrap="none">
            <a:spAutoFit/>
          </a:bodyPr>
          <a:lstStyle/>
          <a:p>
            <a:r>
              <a:rPr lang="sl-SI" sz="1000" b="1"/>
              <a:t>Malta</a:t>
            </a:r>
          </a:p>
        </p:txBody>
      </p:sp>
      <p:sp>
        <p:nvSpPr>
          <p:cNvPr id="155" name="Rectangle 154">
            <a:extLst>
              <a:ext uri="{FF2B5EF4-FFF2-40B4-BE49-F238E27FC236}">
                <a16:creationId xmlns:a16="http://schemas.microsoft.com/office/drawing/2014/main" xmlns="" id="{77353EA2-3CDB-484F-B313-1C40DC775017}"/>
              </a:ext>
            </a:extLst>
          </p:cNvPr>
          <p:cNvSpPr/>
          <p:nvPr/>
        </p:nvSpPr>
        <p:spPr>
          <a:xfrm>
            <a:off x="6078468" y="5895067"/>
            <a:ext cx="546945" cy="246221"/>
          </a:xfrm>
          <a:prstGeom prst="rect">
            <a:avLst/>
          </a:prstGeom>
        </p:spPr>
        <p:txBody>
          <a:bodyPr wrap="none">
            <a:spAutoFit/>
          </a:bodyPr>
          <a:lstStyle/>
          <a:p>
            <a:r>
              <a:rPr lang="sl-SI" sz="1000" b="1"/>
              <a:t>Ciper</a:t>
            </a:r>
          </a:p>
        </p:txBody>
      </p:sp>
      <p:sp>
        <p:nvSpPr>
          <p:cNvPr id="156" name="Rectangle 155">
            <a:extLst>
              <a:ext uri="{FF2B5EF4-FFF2-40B4-BE49-F238E27FC236}">
                <a16:creationId xmlns:a16="http://schemas.microsoft.com/office/drawing/2014/main" xmlns="" id="{00146A8C-5D32-C445-AB44-AD2DD299CE1D}"/>
              </a:ext>
            </a:extLst>
          </p:cNvPr>
          <p:cNvSpPr/>
          <p:nvPr/>
        </p:nvSpPr>
        <p:spPr>
          <a:xfrm>
            <a:off x="3714575" y="3051469"/>
            <a:ext cx="670376" cy="246221"/>
          </a:xfrm>
          <a:prstGeom prst="rect">
            <a:avLst/>
          </a:prstGeom>
        </p:spPr>
        <p:txBody>
          <a:bodyPr wrap="none">
            <a:spAutoFit/>
          </a:bodyPr>
          <a:lstStyle/>
          <a:p>
            <a:r>
              <a:rPr lang="sl-SI" sz="1000" b="1"/>
              <a:t>Danska</a:t>
            </a:r>
          </a:p>
        </p:txBody>
      </p:sp>
      <p:sp>
        <p:nvSpPr>
          <p:cNvPr id="157" name="Rectangle 156">
            <a:extLst>
              <a:ext uri="{FF2B5EF4-FFF2-40B4-BE49-F238E27FC236}">
                <a16:creationId xmlns:a16="http://schemas.microsoft.com/office/drawing/2014/main" xmlns="" id="{954B30C0-DF52-0D42-824F-BF2BF46D0644}"/>
              </a:ext>
            </a:extLst>
          </p:cNvPr>
          <p:cNvSpPr/>
          <p:nvPr/>
        </p:nvSpPr>
        <p:spPr>
          <a:xfrm>
            <a:off x="4070049" y="4191818"/>
            <a:ext cx="566181" cy="246221"/>
          </a:xfrm>
          <a:prstGeom prst="rect">
            <a:avLst/>
          </a:prstGeom>
        </p:spPr>
        <p:txBody>
          <a:bodyPr wrap="none">
            <a:spAutoFit/>
          </a:bodyPr>
          <a:lstStyle/>
          <a:p>
            <a:r>
              <a:rPr lang="sl-SI" sz="1000" b="1"/>
              <a:t>Avstrija</a:t>
            </a:r>
          </a:p>
        </p:txBody>
      </p:sp>
      <p:sp>
        <p:nvSpPr>
          <p:cNvPr id="39" name="TextBox 38">
            <a:extLst>
              <a:ext uri="{FF2B5EF4-FFF2-40B4-BE49-F238E27FC236}">
                <a16:creationId xmlns:a16="http://schemas.microsoft.com/office/drawing/2014/main" xmlns="" id="{731A0997-57C4-E045-96CF-E5BA10AD43D3}"/>
              </a:ext>
            </a:extLst>
          </p:cNvPr>
          <p:cNvSpPr txBox="1"/>
          <p:nvPr/>
        </p:nvSpPr>
        <p:spPr>
          <a:xfrm>
            <a:off x="1767730" y="6168202"/>
            <a:ext cx="2726648" cy="338554"/>
          </a:xfrm>
          <a:prstGeom prst="rect">
            <a:avLst/>
          </a:prstGeom>
          <a:solidFill>
            <a:srgbClr val="FAD024"/>
          </a:solidFill>
        </p:spPr>
        <p:txBody>
          <a:bodyPr wrap="square" rtlCol="0">
            <a:spAutoFit/>
          </a:bodyPr>
          <a:lstStyle/>
          <a:p>
            <a:r>
              <a:rPr lang="sl-SI" sz="1600"/>
              <a:t>Države evroobmočja</a:t>
            </a:r>
          </a:p>
        </p:txBody>
      </p:sp>
      <p:sp>
        <p:nvSpPr>
          <p:cNvPr id="40" name="TextBox 39">
            <a:extLst>
              <a:ext uri="{FF2B5EF4-FFF2-40B4-BE49-F238E27FC236}">
                <a16:creationId xmlns:a16="http://schemas.microsoft.com/office/drawing/2014/main" xmlns="" id="{2510B4BB-D05A-8743-B906-AD2B7E937A3B}"/>
              </a:ext>
            </a:extLst>
          </p:cNvPr>
          <p:cNvSpPr txBox="1"/>
          <p:nvPr/>
        </p:nvSpPr>
        <p:spPr>
          <a:xfrm>
            <a:off x="4494378" y="6168202"/>
            <a:ext cx="3074822" cy="338554"/>
          </a:xfrm>
          <a:prstGeom prst="rect">
            <a:avLst/>
          </a:prstGeom>
          <a:solidFill>
            <a:srgbClr val="31C5F1"/>
          </a:solidFill>
        </p:spPr>
        <p:txBody>
          <a:bodyPr wrap="square" rtlCol="0">
            <a:spAutoFit/>
          </a:bodyPr>
          <a:lstStyle/>
          <a:p>
            <a:r>
              <a:rPr lang="sl-SI" sz="1600"/>
              <a:t>Države zunaj evroobmočja</a:t>
            </a:r>
          </a:p>
        </p:txBody>
      </p:sp>
    </p:spTree>
    <p:extLst>
      <p:ext uri="{BB962C8B-B14F-4D97-AF65-F5344CB8AC3E}">
        <p14:creationId xmlns:p14="http://schemas.microsoft.com/office/powerpoint/2010/main" val="319533875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Larme 4">
            <a:extLst>
              <a:ext uri="{FF2B5EF4-FFF2-40B4-BE49-F238E27FC236}">
                <a16:creationId xmlns:a16="http://schemas.microsoft.com/office/drawing/2014/main" xmlns="" id="{972F5F29-FED9-3644-85F1-A07E0AD58E6E}"/>
              </a:ext>
            </a:extLst>
          </p:cNvPr>
          <p:cNvSpPr/>
          <p:nvPr/>
        </p:nvSpPr>
        <p:spPr>
          <a:xfrm rot="5400000">
            <a:off x="1223650" y="-441246"/>
            <a:ext cx="6592189" cy="7517221"/>
          </a:xfrm>
          <a:prstGeom prst="teardrop">
            <a:avLst/>
          </a:prstGeom>
          <a:solidFill>
            <a:schemeClr val="accent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8FCA4F"/>
              </a:solidFill>
            </a:endParaRPr>
          </a:p>
        </p:txBody>
      </p:sp>
      <p:sp>
        <p:nvSpPr>
          <p:cNvPr id="8" name="ZoneTexte 1"/>
          <p:cNvSpPr txBox="1"/>
          <p:nvPr/>
        </p:nvSpPr>
        <p:spPr>
          <a:xfrm>
            <a:off x="1346857" y="477462"/>
            <a:ext cx="6345775" cy="5632311"/>
          </a:xfrm>
          <a:prstGeom prst="rect">
            <a:avLst/>
          </a:prstGeom>
          <a:noFill/>
        </p:spPr>
        <p:txBody>
          <a:bodyPr wrap="none" rtlCol="0">
            <a:spAutoFit/>
          </a:bodyPr>
          <a:lstStyle/>
          <a:p>
            <a:pPr algn="ctr"/>
            <a:r>
              <a:rPr lang="sl-SI" sz="6000" b="1">
                <a:solidFill>
                  <a:schemeClr val="bg1"/>
                </a:solidFill>
              </a:rPr>
              <a:t>KAJ </a:t>
            </a:r>
          </a:p>
          <a:p>
            <a:pPr algn="ctr"/>
            <a:r>
              <a:rPr lang="sl-SI" sz="6000" b="1">
                <a:solidFill>
                  <a:schemeClr val="bg1"/>
                </a:solidFill>
              </a:rPr>
              <a:t>MISLIŠ, </a:t>
            </a:r>
          </a:p>
          <a:p>
            <a:pPr algn="ctr"/>
            <a:r>
              <a:rPr lang="sl-SI" sz="6000" b="1">
                <a:solidFill>
                  <a:schemeClr val="bg1"/>
                </a:solidFill>
              </a:rPr>
              <a:t>DA </a:t>
            </a:r>
          </a:p>
          <a:p>
            <a:pPr algn="ctr"/>
            <a:r>
              <a:rPr lang="sl-SI" sz="6000" b="1">
                <a:solidFill>
                  <a:schemeClr val="bg1"/>
                </a:solidFill>
              </a:rPr>
              <a:t>EVROPSKA UNIJA </a:t>
            </a:r>
          </a:p>
          <a:p>
            <a:pPr algn="ctr"/>
            <a:r>
              <a:rPr lang="sl-SI" sz="6000" b="1">
                <a:solidFill>
                  <a:schemeClr val="bg1"/>
                </a:solidFill>
              </a:rPr>
              <a:t>POČNE </a:t>
            </a:r>
          </a:p>
          <a:p>
            <a:pPr algn="ctr"/>
            <a:r>
              <a:rPr lang="sl-SI" sz="6000" b="1">
                <a:solidFill>
                  <a:schemeClr val="bg1"/>
                </a:solidFill>
              </a:rPr>
              <a:t>ZATE?</a:t>
            </a:r>
          </a:p>
        </p:txBody>
      </p:sp>
      <p:sp>
        <p:nvSpPr>
          <p:cNvPr id="4" name="TextBox 3"/>
          <p:cNvSpPr txBox="1"/>
          <p:nvPr/>
        </p:nvSpPr>
        <p:spPr>
          <a:xfrm>
            <a:off x="8331376" y="6676325"/>
            <a:ext cx="1625248" cy="184666"/>
          </a:xfrm>
          <a:prstGeom prst="rect">
            <a:avLst/>
          </a:prstGeom>
          <a:noFill/>
        </p:spPr>
        <p:txBody>
          <a:bodyPr wrap="square" rtlCol="0">
            <a:spAutoFit/>
          </a:bodyPr>
          <a:lstStyle/>
          <a:p>
            <a:r>
              <a:rPr lang="sl-SI" sz="600" i="1">
                <a:solidFill>
                  <a:schemeClr val="bg1"/>
                </a:solidFill>
              </a:rPr>
              <a:t>© </a:t>
            </a:r>
            <a:r>
              <a:rPr lang="sl-SI" sz="600">
                <a:solidFill>
                  <a:schemeClr val="bg1"/>
                </a:solidFill>
              </a:rPr>
              <a:t>EVROPSKA UNIJA</a:t>
            </a:r>
          </a:p>
        </p:txBody>
      </p:sp>
    </p:spTree>
    <p:extLst>
      <p:ext uri="{BB962C8B-B14F-4D97-AF65-F5344CB8AC3E}">
        <p14:creationId xmlns:p14="http://schemas.microsoft.com/office/powerpoint/2010/main" val="252854371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7"/>
                                        </p:tgtEl>
                                      </p:cBhvr>
                                      <p:by x="150000" y="150000"/>
                                    </p:animScale>
                                  </p:childTnLst>
                                </p:cTn>
                              </p:par>
                              <p:par>
                                <p:cTn id="7" presetID="6" presetClass="emph" presetSubtype="0" autoRev="1" fill="hold" grpId="0" nodeType="withEffect">
                                  <p:stCondLst>
                                    <p:cond delay="0"/>
                                  </p:stCondLst>
                                  <p:childTnLst>
                                    <p:animScale>
                                      <p:cBhvr>
                                        <p:cTn id="8"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CF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964745" y="2723474"/>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831470" y="2409490"/>
            <a:ext cx="6723434" cy="1569660"/>
          </a:xfrm>
          <a:prstGeom prst="rect">
            <a:avLst/>
          </a:prstGeom>
          <a:noFill/>
        </p:spPr>
        <p:txBody>
          <a:bodyPr wrap="square" rtlCol="0">
            <a:spAutoFit/>
          </a:bodyPr>
          <a:lstStyle/>
          <a:p>
            <a:r>
              <a:rPr lang="fr-FR" sz="4800" b="1" dirty="0">
                <a:solidFill>
                  <a:schemeClr val="bg1"/>
                </a:solidFill>
              </a:rPr>
              <a:t>KAJ PRAVZAPRAV POČNE EU?</a:t>
            </a:r>
          </a:p>
        </p:txBody>
      </p:sp>
      <p:pic>
        <p:nvPicPr>
          <p:cNvPr id="8" name="Image 7">
            <a:extLst>
              <a:ext uri="{FF2B5EF4-FFF2-40B4-BE49-F238E27FC236}">
                <a16:creationId xmlns:a16="http://schemas.microsoft.com/office/drawing/2014/main" xmlns="" id="{9DF52AEC-E118-AF4E-AEFF-C2EBE1F07108}"/>
              </a:ext>
            </a:extLst>
          </p:cNvPr>
          <p:cNvPicPr>
            <a:picLocks noChangeAspect="1"/>
          </p:cNvPicPr>
          <p:nvPr/>
        </p:nvPicPr>
        <p:blipFill>
          <a:blip r:embed="rId2"/>
          <a:stretch>
            <a:fillRect/>
          </a:stretch>
        </p:blipFill>
        <p:spPr>
          <a:xfrm>
            <a:off x="5626100" y="3836406"/>
            <a:ext cx="2783032" cy="667928"/>
          </a:xfrm>
          <a:prstGeom prst="rect">
            <a:avLst/>
          </a:prstGeom>
        </p:spPr>
      </p:pic>
    </p:spTree>
    <p:extLst>
      <p:ext uri="{BB962C8B-B14F-4D97-AF65-F5344CB8AC3E}">
        <p14:creationId xmlns:p14="http://schemas.microsoft.com/office/powerpoint/2010/main" val="158431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5000">
              <a:srgbClr val="FF7C80"/>
            </a:gs>
            <a:gs pos="85000">
              <a:srgbClr val="FF7C80"/>
            </a:gs>
            <a:gs pos="100000">
              <a:srgbClr val="FF7C80"/>
            </a:gs>
          </a:gsLst>
          <a:lin ang="5400000" scaled="1"/>
        </a:gra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5C464811-8188-1546-A4A5-254FA593EAFE}"/>
              </a:ext>
            </a:extLst>
          </p:cNvPr>
          <p:cNvSpPr txBox="1"/>
          <p:nvPr/>
        </p:nvSpPr>
        <p:spPr>
          <a:xfrm>
            <a:off x="-277375" y="160174"/>
            <a:ext cx="2294481" cy="584775"/>
          </a:xfrm>
          <a:prstGeom prst="rect">
            <a:avLst/>
          </a:prstGeom>
          <a:noFill/>
        </p:spPr>
        <p:txBody>
          <a:bodyPr wrap="square" rtlCol="0">
            <a:spAutoFit/>
          </a:bodyPr>
          <a:lstStyle/>
          <a:p>
            <a:pPr algn="r"/>
            <a:r>
              <a:rPr lang="sl-SI" sz="3200" b="1">
                <a:solidFill>
                  <a:srgbClr val="C00000"/>
                </a:solidFill>
              </a:rPr>
              <a:t>VLAGA</a:t>
            </a:r>
          </a:p>
        </p:txBody>
      </p:sp>
      <p:sp>
        <p:nvSpPr>
          <p:cNvPr id="6" name="Larme 5">
            <a:extLst>
              <a:ext uri="{FF2B5EF4-FFF2-40B4-BE49-F238E27FC236}">
                <a16:creationId xmlns:a16="http://schemas.microsoft.com/office/drawing/2014/main" xmlns="" id="{1F0D86A8-29DF-554D-B7EF-91B239B02A38}"/>
              </a:ext>
            </a:extLst>
          </p:cNvPr>
          <p:cNvSpPr/>
          <p:nvPr/>
        </p:nvSpPr>
        <p:spPr>
          <a:xfrm rot="5400000">
            <a:off x="35740" y="63053"/>
            <a:ext cx="579604" cy="583070"/>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Box 10"/>
          <p:cNvSpPr txBox="1"/>
          <p:nvPr/>
        </p:nvSpPr>
        <p:spPr>
          <a:xfrm>
            <a:off x="1374676" y="1028120"/>
            <a:ext cx="2849526" cy="1477328"/>
          </a:xfrm>
          <a:prstGeom prst="rect">
            <a:avLst/>
          </a:prstGeom>
          <a:noFill/>
        </p:spPr>
        <p:txBody>
          <a:bodyPr wrap="square" rtlCol="0">
            <a:spAutoFit/>
          </a:bodyPr>
          <a:lstStyle/>
          <a:p>
            <a:r>
              <a:rPr lang="sl-SI"/>
              <a:t>To je Max. Max je evropski državljan. Vse okrog njega ga zelo zanima in navdušuje.</a:t>
            </a:r>
          </a:p>
        </p:txBody>
      </p:sp>
      <p:sp>
        <p:nvSpPr>
          <p:cNvPr id="14" name="Rectangle 13"/>
          <p:cNvSpPr/>
          <p:nvPr/>
        </p:nvSpPr>
        <p:spPr>
          <a:xfrm>
            <a:off x="61146" y="5840295"/>
            <a:ext cx="8836637" cy="9219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TextBox 15"/>
          <p:cNvSpPr txBox="1"/>
          <p:nvPr/>
        </p:nvSpPr>
        <p:spPr>
          <a:xfrm>
            <a:off x="71904" y="5881455"/>
            <a:ext cx="8836637" cy="830997"/>
          </a:xfrm>
          <a:prstGeom prst="rect">
            <a:avLst/>
          </a:prstGeom>
          <a:noFill/>
        </p:spPr>
        <p:txBody>
          <a:bodyPr wrap="square" rtlCol="0">
            <a:spAutoFit/>
          </a:bodyPr>
          <a:lstStyle/>
          <a:p>
            <a:r>
              <a:rPr lang="sl-SI" sz="2400" b="1">
                <a:solidFill>
                  <a:schemeClr val="bg1"/>
                </a:solidFill>
              </a:rPr>
              <a:t>MAX PREPUŠČA EU – DRUGEMU NAJVEČJEMU GOSPODARSTVU NA SVETU – DA VLAGA V NJEGOVEM IMENU. BODI KOT MAX </a:t>
            </a:r>
            <a:r>
              <a:rPr lang="sl-SI" sz="2400" b="1">
                <a:solidFill>
                  <a:schemeClr val="bg1"/>
                </a:solidFill>
                <a:sym typeface="Wingdings" panose="05000000000000000000" pitchFamily="2" charset="2"/>
              </a:rPr>
              <a:t></a:t>
            </a:r>
          </a:p>
        </p:txBody>
      </p:sp>
      <p:pic>
        <p:nvPicPr>
          <p:cNvPr id="27" name="Picture 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000" y="2860945"/>
            <a:ext cx="1116000" cy="1047224"/>
          </a:xfrm>
          <a:prstGeom prst="rect">
            <a:avLst/>
          </a:prstGeom>
        </p:spPr>
      </p:pic>
      <p:pic>
        <p:nvPicPr>
          <p:cNvPr id="36" name="Picture 3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37108" y="360115"/>
            <a:ext cx="936000" cy="937693"/>
          </a:xfrm>
          <a:prstGeom prst="rect">
            <a:avLst/>
          </a:prstGeom>
        </p:spPr>
      </p:pic>
      <p:pic>
        <p:nvPicPr>
          <p:cNvPr id="38" name="Picture 3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37108" y="4384764"/>
            <a:ext cx="936000" cy="845939"/>
          </a:xfrm>
          <a:prstGeom prst="rect">
            <a:avLst/>
          </a:prstGeom>
        </p:spPr>
      </p:pic>
      <p:sp>
        <p:nvSpPr>
          <p:cNvPr id="49" name="Rectangle 48"/>
          <p:cNvSpPr/>
          <p:nvPr/>
        </p:nvSpPr>
        <p:spPr>
          <a:xfrm>
            <a:off x="1312201" y="2858719"/>
            <a:ext cx="3614164" cy="1026701"/>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0" name="TextBox 49"/>
          <p:cNvSpPr txBox="1"/>
          <p:nvPr/>
        </p:nvSpPr>
        <p:spPr>
          <a:xfrm>
            <a:off x="1312201" y="2919669"/>
            <a:ext cx="3614163" cy="923330"/>
          </a:xfrm>
          <a:prstGeom prst="rect">
            <a:avLst/>
          </a:prstGeom>
          <a:noFill/>
        </p:spPr>
        <p:txBody>
          <a:bodyPr wrap="square" rtlCol="0">
            <a:spAutoFit/>
          </a:bodyPr>
          <a:lstStyle/>
          <a:p>
            <a:r>
              <a:rPr lang="sl-SI" dirty="0"/>
              <a:t>Max lahko z direktnim vlakom iz mesta, v katerem živi (Pariza), odpotuje v Budimpešto, da bi obiskal najboljšega prijatelja.</a:t>
            </a:r>
          </a:p>
        </p:txBody>
      </p:sp>
      <p:sp>
        <p:nvSpPr>
          <p:cNvPr id="51" name="Rectangle 50"/>
          <p:cNvSpPr/>
          <p:nvPr/>
        </p:nvSpPr>
        <p:spPr>
          <a:xfrm>
            <a:off x="1315101" y="4132319"/>
            <a:ext cx="3614164" cy="1461076"/>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2" name="TextBox 51"/>
          <p:cNvSpPr txBox="1"/>
          <p:nvPr/>
        </p:nvSpPr>
        <p:spPr>
          <a:xfrm>
            <a:off x="1312201" y="4119985"/>
            <a:ext cx="3614164" cy="1477328"/>
          </a:xfrm>
          <a:prstGeom prst="rect">
            <a:avLst/>
          </a:prstGeom>
          <a:noFill/>
        </p:spPr>
        <p:txBody>
          <a:bodyPr wrap="square" rtlCol="0">
            <a:spAutoFit/>
          </a:bodyPr>
          <a:lstStyle/>
          <a:p>
            <a:r>
              <a:rPr lang="sl-SI" dirty="0"/>
              <a:t>Njegova mama ga brez skrbi pusti na potovanje, saj ima s sabo evropsko kartico zdravstvenega zavarovanja za nujne primere, s katero je upravičen do zdravstvenega varstva v vseh državah EU.</a:t>
            </a:r>
          </a:p>
        </p:txBody>
      </p:sp>
      <p:sp>
        <p:nvSpPr>
          <p:cNvPr id="55" name="Rectangle 54"/>
          <p:cNvSpPr/>
          <p:nvPr/>
        </p:nvSpPr>
        <p:spPr>
          <a:xfrm>
            <a:off x="6194250" y="354588"/>
            <a:ext cx="2627592" cy="1446355"/>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6" name="TextBox 55"/>
          <p:cNvSpPr txBox="1"/>
          <p:nvPr/>
        </p:nvSpPr>
        <p:spPr>
          <a:xfrm>
            <a:off x="6192708" y="335949"/>
            <a:ext cx="2627593" cy="1200329"/>
          </a:xfrm>
          <a:prstGeom prst="rect">
            <a:avLst/>
          </a:prstGeom>
          <a:noFill/>
        </p:spPr>
        <p:txBody>
          <a:bodyPr wrap="square" rtlCol="0">
            <a:spAutoFit/>
          </a:bodyPr>
          <a:lstStyle/>
          <a:p>
            <a:r>
              <a:rPr lang="sl-SI"/>
              <a:t>Pokličeta se lahko kadar koli in se pogovarjata po enaki ceni, kot bi jo plačala, če bi bila oba v Franciji.</a:t>
            </a:r>
          </a:p>
        </p:txBody>
      </p:sp>
      <p:sp>
        <p:nvSpPr>
          <p:cNvPr id="58" name="TextBox 57"/>
          <p:cNvSpPr txBox="1"/>
          <p:nvPr/>
        </p:nvSpPr>
        <p:spPr>
          <a:xfrm>
            <a:off x="6229512" y="2377993"/>
            <a:ext cx="2629136" cy="1754326"/>
          </a:xfrm>
          <a:prstGeom prst="rect">
            <a:avLst/>
          </a:prstGeom>
          <a:solidFill>
            <a:srgbClr val="FF5050"/>
          </a:solidFill>
        </p:spPr>
        <p:txBody>
          <a:bodyPr wrap="square" rtlCol="0">
            <a:spAutoFit/>
          </a:bodyPr>
          <a:lstStyle/>
          <a:p>
            <a:r>
              <a:rPr lang="sl-SI"/>
              <a:t>Zaradi dostopa do naročniških digitalnih vsebin, ki velja po vsej EU, lahko Max tudi med potovanjem gleda svojo najljubšo serijo.</a:t>
            </a:r>
          </a:p>
        </p:txBody>
      </p:sp>
      <p:sp>
        <p:nvSpPr>
          <p:cNvPr id="60" name="TextBox 59"/>
          <p:cNvSpPr txBox="1"/>
          <p:nvPr/>
        </p:nvSpPr>
        <p:spPr>
          <a:xfrm>
            <a:off x="6247303" y="4396984"/>
            <a:ext cx="2627593" cy="1200329"/>
          </a:xfrm>
          <a:prstGeom prst="rect">
            <a:avLst/>
          </a:prstGeom>
          <a:solidFill>
            <a:srgbClr val="FF5050"/>
          </a:solidFill>
        </p:spPr>
        <p:txBody>
          <a:bodyPr wrap="square" rtlCol="0">
            <a:spAutoFit/>
          </a:bodyPr>
          <a:lstStyle/>
          <a:p>
            <a:r>
              <a:rPr lang="sl-SI" dirty="0"/>
              <a:t>Odloči se, da bo poleti poiskal delo v Budimpešti, da bo lahko plačal povratno vozovnico v Pariz.</a:t>
            </a:r>
          </a:p>
        </p:txBody>
      </p:sp>
      <p:pic>
        <p:nvPicPr>
          <p:cNvPr id="61" name="Picture 6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904" y="4139414"/>
            <a:ext cx="1116000" cy="1142175"/>
          </a:xfrm>
          <a:prstGeom prst="rect">
            <a:avLst/>
          </a:prstGeom>
        </p:spPr>
      </p:pic>
      <p:pic>
        <p:nvPicPr>
          <p:cNvPr id="62" name="Picture 6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071" y="828962"/>
            <a:ext cx="743707" cy="1791658"/>
          </a:xfrm>
          <a:prstGeom prst="rect">
            <a:avLst/>
          </a:prstGeom>
        </p:spPr>
      </p:pic>
      <p:sp>
        <p:nvSpPr>
          <p:cNvPr id="24" name="Rectangle 23">
            <a:extLst>
              <a:ext uri="{FF2B5EF4-FFF2-40B4-BE49-F238E27FC236}">
                <a16:creationId xmlns:a16="http://schemas.microsoft.com/office/drawing/2014/main" xmlns="" id="{A3189696-69C5-DA4F-8626-424CCCFA0DC3}"/>
              </a:ext>
            </a:extLst>
          </p:cNvPr>
          <p:cNvSpPr/>
          <p:nvPr/>
        </p:nvSpPr>
        <p:spPr>
          <a:xfrm rot="16200000">
            <a:off x="8113432" y="5836916"/>
            <a:ext cx="1814920" cy="246221"/>
          </a:xfrm>
          <a:prstGeom prst="rect">
            <a:avLst/>
          </a:prstGeom>
        </p:spPr>
        <p:txBody>
          <a:bodyPr wrap="none">
            <a:spAutoFit/>
          </a:bodyPr>
          <a:lstStyle/>
          <a:p>
            <a:r>
              <a:rPr lang="sl-SI" sz="1000" b="1">
                <a:solidFill>
                  <a:srgbClr val="C00000"/>
                </a:solidFill>
                <a:latin typeface="Arial" charset="0"/>
                <a:ea typeface="Arial" charset="0"/>
                <a:cs typeface="Arial" charset="0"/>
              </a:rPr>
              <a:t>KAJ PRAVZAPRAV POČNE EU?</a:t>
            </a:r>
          </a:p>
        </p:txBody>
      </p:sp>
      <p:cxnSp>
        <p:nvCxnSpPr>
          <p:cNvPr id="25" name="Connecteur droit 5">
            <a:extLst>
              <a:ext uri="{FF2B5EF4-FFF2-40B4-BE49-F238E27FC236}">
                <a16:creationId xmlns:a16="http://schemas.microsoft.com/office/drawing/2014/main" xmlns="" id="{5635F1E4-E3F8-B848-AE38-209BDC43AAD8}"/>
              </a:ext>
            </a:extLst>
          </p:cNvPr>
          <p:cNvCxnSpPr/>
          <p:nvPr/>
        </p:nvCxnSpPr>
        <p:spPr>
          <a:xfrm>
            <a:off x="8897781" y="5052566"/>
            <a:ext cx="246222" cy="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0" y="2847723"/>
            <a:ext cx="1625248" cy="276999"/>
          </a:xfrm>
          <a:prstGeom prst="rect">
            <a:avLst/>
          </a:prstGeom>
          <a:noFill/>
        </p:spPr>
        <p:txBody>
          <a:bodyPr wrap="square" rtlCol="0">
            <a:spAutoFit/>
          </a:bodyPr>
          <a:lstStyle/>
          <a:p>
            <a:r>
              <a:rPr lang="sl-SI" sz="600" i="1"/>
              <a:t>© </a:t>
            </a:r>
            <a:r>
              <a:rPr lang="sl-SI" sz="600"/>
              <a:t>EVROPSKA </a:t>
            </a:r>
          </a:p>
          <a:p>
            <a:r>
              <a:rPr lang="sl-SI" sz="600"/>
              <a:t>UNIJA</a:t>
            </a:r>
          </a:p>
        </p:txBody>
      </p:sp>
      <p:sp>
        <p:nvSpPr>
          <p:cNvPr id="28" name="TextBox 27"/>
          <p:cNvSpPr txBox="1"/>
          <p:nvPr/>
        </p:nvSpPr>
        <p:spPr>
          <a:xfrm>
            <a:off x="34007" y="5135164"/>
            <a:ext cx="1625248" cy="184666"/>
          </a:xfrm>
          <a:prstGeom prst="rect">
            <a:avLst/>
          </a:prstGeom>
          <a:noFill/>
        </p:spPr>
        <p:txBody>
          <a:bodyPr wrap="square" rtlCol="0">
            <a:spAutoFit/>
          </a:bodyPr>
          <a:lstStyle/>
          <a:p>
            <a:r>
              <a:rPr lang="sl-SI" sz="600" i="1"/>
              <a:t>© </a:t>
            </a:r>
            <a:r>
              <a:rPr lang="sl-SI" sz="600"/>
              <a:t>EVROPSKA UNIJA</a:t>
            </a:r>
          </a:p>
        </p:txBody>
      </p:sp>
      <p:sp>
        <p:nvSpPr>
          <p:cNvPr id="29" name="TextBox 28"/>
          <p:cNvSpPr txBox="1"/>
          <p:nvPr/>
        </p:nvSpPr>
        <p:spPr>
          <a:xfrm>
            <a:off x="5283369" y="4344782"/>
            <a:ext cx="1625248" cy="184666"/>
          </a:xfrm>
          <a:prstGeom prst="rect">
            <a:avLst/>
          </a:prstGeom>
          <a:noFill/>
        </p:spPr>
        <p:txBody>
          <a:bodyPr wrap="square" rtlCol="0">
            <a:spAutoFit/>
          </a:bodyPr>
          <a:lstStyle/>
          <a:p>
            <a:r>
              <a:rPr lang="sl-SI" sz="600" i="1"/>
              <a:t>© </a:t>
            </a:r>
            <a:r>
              <a:rPr lang="sl-SI" sz="600"/>
              <a:t>EVROPSKA UNIJA</a:t>
            </a:r>
          </a:p>
        </p:txBody>
      </p:sp>
      <p:sp>
        <p:nvSpPr>
          <p:cNvPr id="30" name="TextBox 29"/>
          <p:cNvSpPr txBox="1"/>
          <p:nvPr/>
        </p:nvSpPr>
        <p:spPr>
          <a:xfrm>
            <a:off x="5283369" y="1153141"/>
            <a:ext cx="1625248" cy="184666"/>
          </a:xfrm>
          <a:prstGeom prst="rect">
            <a:avLst/>
          </a:prstGeom>
          <a:noFill/>
        </p:spPr>
        <p:txBody>
          <a:bodyPr wrap="square" rtlCol="0">
            <a:spAutoFit/>
          </a:bodyPr>
          <a:lstStyle/>
          <a:p>
            <a:r>
              <a:rPr lang="sl-SI" sz="600" i="1">
                <a:solidFill>
                  <a:schemeClr val="bg1"/>
                </a:solidFill>
              </a:rPr>
              <a:t>© </a:t>
            </a:r>
            <a:r>
              <a:rPr lang="sl-SI" sz="600">
                <a:solidFill>
                  <a:schemeClr val="bg1"/>
                </a:solidFill>
              </a:rPr>
              <a:t>EVROPSKA UNIJA</a:t>
            </a:r>
          </a:p>
        </p:txBody>
      </p:sp>
      <p:pic>
        <p:nvPicPr>
          <p:cNvPr id="4" name="Picture 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62029" y="2384223"/>
            <a:ext cx="1130679" cy="754179"/>
          </a:xfrm>
          <a:prstGeom prst="rect">
            <a:avLst/>
          </a:prstGeom>
        </p:spPr>
      </p:pic>
      <p:sp>
        <p:nvSpPr>
          <p:cNvPr id="32" name="TextBox 31"/>
          <p:cNvSpPr txBox="1"/>
          <p:nvPr/>
        </p:nvSpPr>
        <p:spPr>
          <a:xfrm>
            <a:off x="5040548" y="2344224"/>
            <a:ext cx="1096958" cy="369332"/>
          </a:xfrm>
          <a:prstGeom prst="rect">
            <a:avLst/>
          </a:prstGeom>
          <a:noFill/>
        </p:spPr>
        <p:txBody>
          <a:bodyPr wrap="square" rtlCol="0">
            <a:spAutoFit/>
          </a:bodyPr>
          <a:lstStyle/>
          <a:p>
            <a:r>
              <a:rPr lang="sl-SI" sz="600" i="1">
                <a:solidFill>
                  <a:schemeClr val="bg1"/>
                </a:solidFill>
              </a:rPr>
              <a:t>©</a:t>
            </a:r>
            <a:r>
              <a:rPr lang="sl-SI" sz="600">
                <a:solidFill>
                  <a:schemeClr val="bg1"/>
                </a:solidFill>
                <a:hlinkClick r:id="rId9" tooltip="w:en:Creative Commons"/>
              </a:rPr>
              <a:t>Creative Commons</a:t>
            </a:r>
            <a:r>
              <a:rPr lang="sl-SI" sz="600">
                <a:solidFill>
                  <a:schemeClr val="bg1"/>
                </a:solidFill>
              </a:rPr>
              <a:t> </a:t>
            </a:r>
            <a:r>
              <a:rPr lang="sl-SI" sz="600">
                <a:solidFill>
                  <a:schemeClr val="bg1"/>
                </a:solidFill>
                <a:hlinkClick r:id="rId10"/>
              </a:rPr>
              <a:t>CC0 1.0 Universal Public Domain Dedication</a:t>
            </a:r>
          </a:p>
        </p:txBody>
      </p:sp>
    </p:spTree>
    <p:extLst>
      <p:ext uri="{BB962C8B-B14F-4D97-AF65-F5344CB8AC3E}">
        <p14:creationId xmlns:p14="http://schemas.microsoft.com/office/powerpoint/2010/main" val="1620643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511541" y="-1158107"/>
            <a:ext cx="6333565" cy="523220"/>
          </a:xfrm>
          <a:prstGeom prst="rect">
            <a:avLst/>
          </a:prstGeom>
          <a:noFill/>
        </p:spPr>
        <p:txBody>
          <a:bodyPr wrap="square" rtlCol="0">
            <a:spAutoFit/>
          </a:bodyPr>
          <a:lstStyle/>
          <a:p>
            <a:r>
              <a:rPr lang="sl-SI" sz="2800" b="1">
                <a:latin typeface="Calibri" charset="0"/>
                <a:ea typeface="Calibri" charset="0"/>
                <a:cs typeface="Calibri" charset="0"/>
              </a:rPr>
              <a:t>KAZALO</a:t>
            </a:r>
          </a:p>
        </p:txBody>
      </p:sp>
      <p:sp>
        <p:nvSpPr>
          <p:cNvPr id="11" name="Rectangle 10">
            <a:extLst>
              <a:ext uri="{FF2B5EF4-FFF2-40B4-BE49-F238E27FC236}">
                <a16:creationId xmlns:a16="http://schemas.microsoft.com/office/drawing/2014/main" xmlns="" id="{A25D6D41-B116-A04E-A9F2-3745641113E9}"/>
              </a:ext>
            </a:extLst>
          </p:cNvPr>
          <p:cNvSpPr/>
          <p:nvPr/>
        </p:nvSpPr>
        <p:spPr>
          <a:xfrm rot="16200000">
            <a:off x="8144649" y="5825939"/>
            <a:ext cx="1752483" cy="246221"/>
          </a:xfrm>
          <a:prstGeom prst="rect">
            <a:avLst/>
          </a:prstGeom>
        </p:spPr>
        <p:txBody>
          <a:bodyPr wrap="square">
            <a:spAutoFit/>
          </a:bodyPr>
          <a:lstStyle/>
          <a:p>
            <a:r>
              <a:rPr lang="sl-SI" sz="1000" b="1">
                <a:solidFill>
                  <a:schemeClr val="bg1"/>
                </a:solidFill>
                <a:latin typeface="Arial" charset="0"/>
                <a:ea typeface="Arial" charset="0"/>
                <a:cs typeface="Arial" charset="0"/>
              </a:rPr>
              <a:t>KAZALO</a:t>
            </a:r>
          </a:p>
        </p:txBody>
      </p:sp>
      <p:cxnSp>
        <p:nvCxnSpPr>
          <p:cNvPr id="12" name="Connecteur droit 11">
            <a:extLst>
              <a:ext uri="{FF2B5EF4-FFF2-40B4-BE49-F238E27FC236}">
                <a16:creationId xmlns:a16="http://schemas.microsoft.com/office/drawing/2014/main" xmlns="" id="{292B385D-3565-F644-9188-E1F93201C220}"/>
              </a:ext>
            </a:extLst>
          </p:cNvPr>
          <p:cNvCxnSpPr/>
          <p:nvPr/>
        </p:nvCxnSpPr>
        <p:spPr>
          <a:xfrm>
            <a:off x="8897781" y="5205381"/>
            <a:ext cx="2462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251944" y="-2808"/>
            <a:ext cx="2892056" cy="3671243"/>
          </a:xfrm>
          <a:prstGeom prst="rect">
            <a:avLst/>
          </a:pr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Rectangle 22">
            <a:extLst>
              <a:ext uri="{FF2B5EF4-FFF2-40B4-BE49-F238E27FC236}">
                <a16:creationId xmlns:a16="http://schemas.microsoft.com/office/drawing/2014/main" xmlns="" id="{A4D0CB06-BC87-A541-A8B2-5988DF2D6AA3}"/>
              </a:ext>
            </a:extLst>
          </p:cNvPr>
          <p:cNvSpPr/>
          <p:nvPr/>
        </p:nvSpPr>
        <p:spPr>
          <a:xfrm>
            <a:off x="6734890" y="269832"/>
            <a:ext cx="4572000" cy="338554"/>
          </a:xfrm>
          <a:prstGeom prst="rect">
            <a:avLst/>
          </a:prstGeom>
        </p:spPr>
        <p:txBody>
          <a:bodyPr>
            <a:spAutoFit/>
          </a:bodyPr>
          <a:lstStyle/>
          <a:p>
            <a:r>
              <a:rPr lang="sl-SI" sz="1600" b="1" dirty="0">
                <a:latin typeface="Calibri" charset="0"/>
                <a:ea typeface="Calibri" charset="0"/>
                <a:cs typeface="Calibri" charset="0"/>
              </a:rPr>
              <a:t>KAJ JE EVROPA?</a:t>
            </a:r>
          </a:p>
        </p:txBody>
      </p:sp>
      <p:sp>
        <p:nvSpPr>
          <p:cNvPr id="24" name="Larme 17"/>
          <p:cNvSpPr/>
          <p:nvPr/>
        </p:nvSpPr>
        <p:spPr>
          <a:xfrm rot="5400000">
            <a:off x="6343921" y="131111"/>
            <a:ext cx="397052" cy="397052"/>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xmlns="" id="{3248F6FF-930B-2544-A060-13BE6323098D}"/>
              </a:ext>
            </a:extLst>
          </p:cNvPr>
          <p:cNvSpPr/>
          <p:nvPr/>
        </p:nvSpPr>
        <p:spPr>
          <a:xfrm>
            <a:off x="6740973" y="859535"/>
            <a:ext cx="4572000" cy="507831"/>
          </a:xfrm>
          <a:prstGeom prst="rect">
            <a:avLst/>
          </a:prstGeom>
        </p:spPr>
        <p:txBody>
          <a:bodyPr>
            <a:spAutoFit/>
          </a:bodyPr>
          <a:lstStyle/>
          <a:p>
            <a:r>
              <a:rPr lang="sl-SI" sz="1600" b="1" dirty="0">
                <a:latin typeface="Calibri" charset="0"/>
                <a:ea typeface="Calibri" charset="0"/>
                <a:cs typeface="Calibri" charset="0"/>
              </a:rPr>
              <a:t>EVROPSKI PROJEKT</a:t>
            </a:r>
          </a:p>
          <a:p>
            <a:endParaRPr lang="fr-FR" sz="1100" dirty="0">
              <a:latin typeface="Calibri" charset="0"/>
              <a:ea typeface="Calibri" charset="0"/>
              <a:cs typeface="Calibri" charset="0"/>
            </a:endParaRPr>
          </a:p>
        </p:txBody>
      </p:sp>
      <p:sp>
        <p:nvSpPr>
          <p:cNvPr id="31" name="ZoneTexte 2"/>
          <p:cNvSpPr txBox="1">
            <a:spLocks/>
          </p:cNvSpPr>
          <p:nvPr/>
        </p:nvSpPr>
        <p:spPr>
          <a:xfrm>
            <a:off x="6728059" y="1418531"/>
            <a:ext cx="4302429" cy="338554"/>
          </a:xfrm>
          <a:prstGeom prst="rect">
            <a:avLst/>
          </a:prstGeom>
          <a:noFill/>
        </p:spPr>
        <p:txBody>
          <a:bodyPr vert="horz" wrap="square" numCol="1" rtlCol="0">
            <a:spAutoFit/>
          </a:bodyPr>
          <a:lstStyle/>
          <a:p>
            <a:r>
              <a:rPr lang="sl-SI" sz="1600" b="1" dirty="0">
                <a:latin typeface="Calibri" charset="0"/>
                <a:ea typeface="Calibri" charset="0"/>
                <a:cs typeface="Calibri" charset="0"/>
              </a:rPr>
              <a:t>KAJ PRAVZAPRAV POČNE EU?</a:t>
            </a:r>
          </a:p>
        </p:txBody>
      </p:sp>
      <p:sp>
        <p:nvSpPr>
          <p:cNvPr id="32" name="Rectangle 31">
            <a:extLst>
              <a:ext uri="{FF2B5EF4-FFF2-40B4-BE49-F238E27FC236}">
                <a16:creationId xmlns:a16="http://schemas.microsoft.com/office/drawing/2014/main" xmlns="" id="{3FCAAF8E-0BA6-A740-863B-B31E4D1CC561}"/>
              </a:ext>
            </a:extLst>
          </p:cNvPr>
          <p:cNvSpPr/>
          <p:nvPr/>
        </p:nvSpPr>
        <p:spPr>
          <a:xfrm>
            <a:off x="6741829" y="1943577"/>
            <a:ext cx="3863517" cy="507831"/>
          </a:xfrm>
          <a:prstGeom prst="rect">
            <a:avLst/>
          </a:prstGeom>
        </p:spPr>
        <p:txBody>
          <a:bodyPr wrap="square">
            <a:spAutoFit/>
          </a:bodyPr>
          <a:lstStyle/>
          <a:p>
            <a:r>
              <a:rPr lang="sl-SI" sz="1600" b="1" dirty="0">
                <a:latin typeface="Calibri" charset="0"/>
                <a:ea typeface="Calibri" charset="0"/>
                <a:cs typeface="Calibri" charset="0"/>
              </a:rPr>
              <a:t>KAKO DELUJE EU?</a:t>
            </a:r>
          </a:p>
          <a:p>
            <a:endParaRPr lang="fr-FR" sz="1100" dirty="0">
              <a:latin typeface="Calibri" charset="0"/>
              <a:ea typeface="Calibri" charset="0"/>
              <a:cs typeface="Calibri" charset="0"/>
            </a:endParaRPr>
          </a:p>
        </p:txBody>
      </p:sp>
      <p:sp>
        <p:nvSpPr>
          <p:cNvPr id="33" name="Larme 17"/>
          <p:cNvSpPr/>
          <p:nvPr/>
        </p:nvSpPr>
        <p:spPr>
          <a:xfrm rot="5400000">
            <a:off x="6330721" y="721825"/>
            <a:ext cx="397052" cy="397052"/>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Larme 17"/>
          <p:cNvSpPr/>
          <p:nvPr/>
        </p:nvSpPr>
        <p:spPr>
          <a:xfrm rot="5400000">
            <a:off x="6343921" y="1312539"/>
            <a:ext cx="397052" cy="397052"/>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Larme 17"/>
          <p:cNvSpPr/>
          <p:nvPr/>
        </p:nvSpPr>
        <p:spPr>
          <a:xfrm rot="5400000">
            <a:off x="6344777" y="1873336"/>
            <a:ext cx="397052" cy="397052"/>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Larme 17"/>
          <p:cNvSpPr/>
          <p:nvPr/>
        </p:nvSpPr>
        <p:spPr>
          <a:xfrm rot="5400000">
            <a:off x="6344777" y="2434133"/>
            <a:ext cx="397052" cy="397052"/>
          </a:xfrm>
          <a:prstGeom prst="teardrop">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Larme 17"/>
          <p:cNvSpPr/>
          <p:nvPr/>
        </p:nvSpPr>
        <p:spPr>
          <a:xfrm rot="5400000">
            <a:off x="6344777" y="3024938"/>
            <a:ext cx="397052" cy="397052"/>
          </a:xfrm>
          <a:prstGeom prst="teardrop">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xmlns="" id="{4A26D8E3-40BD-4440-B2CA-8084530B226B}"/>
              </a:ext>
            </a:extLst>
          </p:cNvPr>
          <p:cNvSpPr/>
          <p:nvPr/>
        </p:nvSpPr>
        <p:spPr>
          <a:xfrm>
            <a:off x="6741829" y="2256909"/>
            <a:ext cx="4572000" cy="584775"/>
          </a:xfrm>
          <a:prstGeom prst="rect">
            <a:avLst/>
          </a:prstGeom>
        </p:spPr>
        <p:txBody>
          <a:bodyPr>
            <a:spAutoFit/>
          </a:bodyPr>
          <a:lstStyle/>
          <a:p>
            <a:endParaRPr lang="fr-FR" sz="1600" b="1" dirty="0">
              <a:latin typeface="Calibri" charset="0"/>
              <a:ea typeface="Calibri" charset="0"/>
              <a:cs typeface="Calibri" charset="0"/>
            </a:endParaRPr>
          </a:p>
          <a:p>
            <a:r>
              <a:rPr lang="sl-SI" sz="1600" b="1">
                <a:latin typeface="Calibri" charset="0"/>
                <a:ea typeface="Calibri" charset="0"/>
                <a:cs typeface="Calibri" charset="0"/>
              </a:rPr>
              <a:t>KAKO LAHKO IZVEM VEČ?</a:t>
            </a:r>
          </a:p>
        </p:txBody>
      </p:sp>
      <p:sp>
        <p:nvSpPr>
          <p:cNvPr id="39" name="Rectangle 38">
            <a:extLst>
              <a:ext uri="{FF2B5EF4-FFF2-40B4-BE49-F238E27FC236}">
                <a16:creationId xmlns:a16="http://schemas.microsoft.com/office/drawing/2014/main" xmlns="" id="{DCAE386F-D338-8640-B9CD-E269E5221BDE}"/>
              </a:ext>
            </a:extLst>
          </p:cNvPr>
          <p:cNvSpPr/>
          <p:nvPr/>
        </p:nvSpPr>
        <p:spPr>
          <a:xfrm>
            <a:off x="6741829" y="2888603"/>
            <a:ext cx="4572000" cy="830997"/>
          </a:xfrm>
          <a:prstGeom prst="rect">
            <a:avLst/>
          </a:prstGeom>
        </p:spPr>
        <p:txBody>
          <a:bodyPr>
            <a:spAutoFit/>
          </a:bodyPr>
          <a:lstStyle/>
          <a:p>
            <a:endParaRPr lang="fr-BE" sz="1600" b="1" dirty="0"/>
          </a:p>
          <a:p>
            <a:r>
              <a:rPr lang="sl-SI" sz="1600" b="1"/>
              <a:t>KONTAKT</a:t>
            </a:r>
          </a:p>
          <a:p>
            <a:endParaRPr lang="fr-FR" sz="1600" b="1" dirty="0">
              <a:latin typeface="Calibri" charset="0"/>
              <a:ea typeface="Calibri" charset="0"/>
              <a:cs typeface="Calibri" charset="0"/>
            </a:endParaRPr>
          </a:p>
        </p:txBody>
      </p:sp>
      <p:sp>
        <p:nvSpPr>
          <p:cNvPr id="40" name="TextBox 39"/>
          <p:cNvSpPr txBox="1"/>
          <p:nvPr/>
        </p:nvSpPr>
        <p:spPr>
          <a:xfrm>
            <a:off x="0" y="6646776"/>
            <a:ext cx="1625248" cy="215444"/>
          </a:xfrm>
          <a:prstGeom prst="rect">
            <a:avLst/>
          </a:prstGeom>
          <a:noFill/>
        </p:spPr>
        <p:txBody>
          <a:bodyPr wrap="square" rtlCol="0">
            <a:spAutoFit/>
          </a:bodyPr>
          <a:lstStyle/>
          <a:p>
            <a:r>
              <a:rPr lang="sl-SI" sz="800" i="1">
                <a:solidFill>
                  <a:schemeClr val="bg1"/>
                </a:solidFill>
              </a:rPr>
              <a:t>© </a:t>
            </a:r>
            <a:r>
              <a:rPr lang="sl-SI" sz="600">
                <a:solidFill>
                  <a:schemeClr val="bg1"/>
                </a:solidFill>
              </a:rPr>
              <a:t>DOSTOPNO JAVNOSTI</a:t>
            </a:r>
          </a:p>
        </p:txBody>
      </p:sp>
    </p:spTree>
    <p:extLst>
      <p:ext uri="{BB962C8B-B14F-4D97-AF65-F5344CB8AC3E}">
        <p14:creationId xmlns:p14="http://schemas.microsoft.com/office/powerpoint/2010/main" val="4272766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4000">
              <a:srgbClr val="FF7C80"/>
            </a:gs>
            <a:gs pos="59000">
              <a:srgbClr val="FF7C80"/>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1FA5166-BC08-0D4B-AF9F-6C47B3F82ABE}"/>
              </a:ext>
            </a:extLst>
          </p:cNvPr>
          <p:cNvSpPr/>
          <p:nvPr/>
        </p:nvSpPr>
        <p:spPr>
          <a:xfrm>
            <a:off x="592825" y="113246"/>
            <a:ext cx="3274626" cy="584775"/>
          </a:xfrm>
          <a:prstGeom prst="rect">
            <a:avLst/>
          </a:prstGeom>
          <a:noFill/>
        </p:spPr>
        <p:txBody>
          <a:bodyPr wrap="square">
            <a:spAutoFit/>
          </a:bodyPr>
          <a:lstStyle/>
          <a:p>
            <a:r>
              <a:rPr lang="sl-SI" sz="3200" b="1">
                <a:solidFill>
                  <a:srgbClr val="C00000"/>
                </a:solidFill>
                <a:latin typeface="TrebuchetMS-Bold" charset="0"/>
              </a:rPr>
              <a:t>VARUJE</a:t>
            </a:r>
          </a:p>
        </p:txBody>
      </p:sp>
      <p:sp>
        <p:nvSpPr>
          <p:cNvPr id="5" name="Rectangle 4">
            <a:extLst>
              <a:ext uri="{FF2B5EF4-FFF2-40B4-BE49-F238E27FC236}">
                <a16:creationId xmlns:a16="http://schemas.microsoft.com/office/drawing/2014/main" xmlns="" id="{A3189696-69C5-DA4F-8626-424CCCFA0DC3}"/>
              </a:ext>
            </a:extLst>
          </p:cNvPr>
          <p:cNvSpPr/>
          <p:nvPr/>
        </p:nvSpPr>
        <p:spPr>
          <a:xfrm rot="16200000">
            <a:off x="8113432" y="5836916"/>
            <a:ext cx="1814920" cy="246221"/>
          </a:xfrm>
          <a:prstGeom prst="rect">
            <a:avLst/>
          </a:prstGeom>
        </p:spPr>
        <p:txBody>
          <a:bodyPr wrap="none">
            <a:spAutoFit/>
          </a:bodyPr>
          <a:lstStyle/>
          <a:p>
            <a:r>
              <a:rPr lang="sl-SI" sz="1000" b="1">
                <a:solidFill>
                  <a:srgbClr val="C00000"/>
                </a:solidFill>
                <a:latin typeface="Arial" charset="0"/>
                <a:ea typeface="Arial" charset="0"/>
                <a:cs typeface="Arial" charset="0"/>
              </a:rPr>
              <a:t>KAJ PRAVZAPRAV POČNE EU?</a:t>
            </a:r>
          </a:p>
        </p:txBody>
      </p:sp>
      <p:cxnSp>
        <p:nvCxnSpPr>
          <p:cNvPr id="6" name="Connecteur droit 5">
            <a:extLst>
              <a:ext uri="{FF2B5EF4-FFF2-40B4-BE49-F238E27FC236}">
                <a16:creationId xmlns:a16="http://schemas.microsoft.com/office/drawing/2014/main" xmlns="" id="{5635F1E4-E3F8-B848-AE38-209BDC43AAD8}"/>
              </a:ext>
            </a:extLst>
          </p:cNvPr>
          <p:cNvCxnSpPr/>
          <p:nvPr/>
        </p:nvCxnSpPr>
        <p:spPr>
          <a:xfrm>
            <a:off x="8897781" y="5052566"/>
            <a:ext cx="246222" cy="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Larme 13">
            <a:extLst>
              <a:ext uri="{FF2B5EF4-FFF2-40B4-BE49-F238E27FC236}">
                <a16:creationId xmlns:a16="http://schemas.microsoft.com/office/drawing/2014/main" xmlns="" id="{7EFAE964-6234-3947-98DA-492F0A5E49C1}"/>
              </a:ext>
            </a:extLst>
          </p:cNvPr>
          <p:cNvSpPr/>
          <p:nvPr/>
        </p:nvSpPr>
        <p:spPr>
          <a:xfrm rot="5400000">
            <a:off x="46186" y="17635"/>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000" y="4498555"/>
            <a:ext cx="1116000" cy="748198"/>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38577" y="299417"/>
            <a:ext cx="1116000" cy="1093680"/>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38000" y="2285196"/>
            <a:ext cx="1116000" cy="808537"/>
          </a:xfrm>
          <a:prstGeom prst="rect">
            <a:avLst/>
          </a:prstGeom>
        </p:spPr>
      </p:pic>
      <p:sp>
        <p:nvSpPr>
          <p:cNvPr id="4" name="Rectangle 3"/>
          <p:cNvSpPr/>
          <p:nvPr/>
        </p:nvSpPr>
        <p:spPr>
          <a:xfrm>
            <a:off x="44453" y="6042212"/>
            <a:ext cx="8853328" cy="7843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TextBox 11"/>
          <p:cNvSpPr txBox="1"/>
          <p:nvPr/>
        </p:nvSpPr>
        <p:spPr>
          <a:xfrm>
            <a:off x="707831" y="6018893"/>
            <a:ext cx="7723788" cy="830997"/>
          </a:xfrm>
          <a:prstGeom prst="rect">
            <a:avLst/>
          </a:prstGeom>
          <a:noFill/>
        </p:spPr>
        <p:txBody>
          <a:bodyPr wrap="square" rtlCol="0">
            <a:spAutoFit/>
          </a:bodyPr>
          <a:lstStyle/>
          <a:p>
            <a:r>
              <a:rPr lang="sl-SI" sz="2400" b="1">
                <a:solidFill>
                  <a:schemeClr val="bg1"/>
                </a:solidFill>
              </a:rPr>
              <a:t>MAX IN THEO ZAUPATA EU, DA JU VARUJE. BODI KOT MAX IN THEO </a:t>
            </a:r>
            <a:r>
              <a:rPr lang="sl-SI" sz="2400" b="1">
                <a:solidFill>
                  <a:schemeClr val="bg1"/>
                </a:solidFill>
                <a:sym typeface="Wingdings" panose="05000000000000000000" pitchFamily="2" charset="2"/>
              </a:rPr>
              <a:t></a:t>
            </a:r>
          </a:p>
        </p:txBody>
      </p:sp>
      <p:sp>
        <p:nvSpPr>
          <p:cNvPr id="13" name="TextBox 12"/>
          <p:cNvSpPr txBox="1"/>
          <p:nvPr/>
        </p:nvSpPr>
        <p:spPr>
          <a:xfrm>
            <a:off x="1328666" y="864999"/>
            <a:ext cx="2934586" cy="1200329"/>
          </a:xfrm>
          <a:prstGeom prst="rect">
            <a:avLst/>
          </a:prstGeom>
          <a:noFill/>
        </p:spPr>
        <p:txBody>
          <a:bodyPr wrap="square" rtlCol="0">
            <a:spAutoFit/>
          </a:bodyPr>
          <a:lstStyle/>
          <a:p>
            <a:r>
              <a:rPr lang="sl-SI"/>
              <a:t>Max se v Budimpešti dobi s svojim fantom Theom. Za velikonočne praznike nameravata skupaj odpotovati v Barcelono.</a:t>
            </a:r>
          </a:p>
        </p:txBody>
      </p:sp>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453" y="846257"/>
            <a:ext cx="1193433" cy="1705659"/>
          </a:xfrm>
          <a:prstGeom prst="rect">
            <a:avLst/>
          </a:prstGeom>
        </p:spPr>
      </p:pic>
      <p:pic>
        <p:nvPicPr>
          <p:cNvPr id="17" name="Picture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000" y="2818722"/>
            <a:ext cx="1116000" cy="1131500"/>
          </a:xfrm>
          <a:prstGeom prst="rect">
            <a:avLst/>
          </a:prstGeom>
        </p:spPr>
      </p:pic>
      <p:sp>
        <p:nvSpPr>
          <p:cNvPr id="19" name="Rectangle 18"/>
          <p:cNvSpPr/>
          <p:nvPr/>
        </p:nvSpPr>
        <p:spPr>
          <a:xfrm>
            <a:off x="1432333" y="2807964"/>
            <a:ext cx="3309788" cy="1519423"/>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TextBox 19"/>
          <p:cNvSpPr txBox="1"/>
          <p:nvPr/>
        </p:nvSpPr>
        <p:spPr>
          <a:xfrm>
            <a:off x="1432333" y="2829551"/>
            <a:ext cx="3309788" cy="1477328"/>
          </a:xfrm>
          <a:prstGeom prst="rect">
            <a:avLst/>
          </a:prstGeom>
          <a:noFill/>
        </p:spPr>
        <p:txBody>
          <a:bodyPr wrap="square" rtlCol="0">
            <a:spAutoFit/>
          </a:bodyPr>
          <a:lstStyle/>
          <a:p>
            <a:r>
              <a:rPr lang="sl-SI"/>
              <a:t>Njuni mami sta veseli, da gresta skupaj na počitnice, saj vesta, da se v državah EU spoštujejo </a:t>
            </a:r>
            <a:r>
              <a:rPr lang="sl-SI" b="1"/>
              <a:t>človekove pravice in raznolikost</a:t>
            </a:r>
            <a:r>
              <a:rPr lang="sl-SI"/>
              <a:t>.</a:t>
            </a:r>
          </a:p>
        </p:txBody>
      </p:sp>
      <p:pic>
        <p:nvPicPr>
          <p:cNvPr id="21" name="Picture 2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38000" y="4095480"/>
            <a:ext cx="1116000" cy="1411947"/>
          </a:xfrm>
          <a:prstGeom prst="rect">
            <a:avLst/>
          </a:prstGeom>
        </p:spPr>
      </p:pic>
      <p:sp>
        <p:nvSpPr>
          <p:cNvPr id="22" name="Rectangle 21"/>
          <p:cNvSpPr/>
          <p:nvPr/>
        </p:nvSpPr>
        <p:spPr>
          <a:xfrm>
            <a:off x="1432333" y="4498554"/>
            <a:ext cx="3309788" cy="1370617"/>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TextBox 22"/>
          <p:cNvSpPr txBox="1"/>
          <p:nvPr/>
        </p:nvSpPr>
        <p:spPr>
          <a:xfrm>
            <a:off x="1432333" y="4445198"/>
            <a:ext cx="3309788" cy="1477328"/>
          </a:xfrm>
          <a:prstGeom prst="rect">
            <a:avLst/>
          </a:prstGeom>
          <a:noFill/>
        </p:spPr>
        <p:txBody>
          <a:bodyPr wrap="square" rtlCol="0">
            <a:spAutoFit/>
          </a:bodyPr>
          <a:lstStyle/>
          <a:p>
            <a:r>
              <a:rPr lang="sl-SI"/>
              <a:t>Uživala bosta enako kakovostno hrano kot doma, saj mora vsaka evropska država uporabljati ista pravila za </a:t>
            </a:r>
            <a:r>
              <a:rPr lang="sl-SI" b="1"/>
              <a:t>zdravje in varnost.</a:t>
            </a:r>
          </a:p>
        </p:txBody>
      </p:sp>
      <p:sp>
        <p:nvSpPr>
          <p:cNvPr id="24" name="Rectangle 23"/>
          <p:cNvSpPr/>
          <p:nvPr/>
        </p:nvSpPr>
        <p:spPr>
          <a:xfrm>
            <a:off x="6558618" y="4079608"/>
            <a:ext cx="2273698" cy="154263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Rectangle 24"/>
          <p:cNvSpPr/>
          <p:nvPr/>
        </p:nvSpPr>
        <p:spPr>
          <a:xfrm>
            <a:off x="6558618" y="299304"/>
            <a:ext cx="2260711" cy="1855278"/>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 name="Rectangle 30"/>
          <p:cNvSpPr/>
          <p:nvPr/>
        </p:nvSpPr>
        <p:spPr>
          <a:xfrm>
            <a:off x="6558618" y="2247836"/>
            <a:ext cx="2260710" cy="1688147"/>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 name="TextBox 31"/>
          <p:cNvSpPr txBox="1"/>
          <p:nvPr/>
        </p:nvSpPr>
        <p:spPr>
          <a:xfrm>
            <a:off x="6558617" y="4113091"/>
            <a:ext cx="2260711" cy="1477328"/>
          </a:xfrm>
          <a:prstGeom prst="rect">
            <a:avLst/>
          </a:prstGeom>
          <a:noFill/>
        </p:spPr>
        <p:txBody>
          <a:bodyPr wrap="square" rtlCol="0">
            <a:spAutoFit/>
          </a:bodyPr>
          <a:lstStyle/>
          <a:p>
            <a:r>
              <a:rPr lang="sl-SI"/>
              <a:t>Če bo njun let odpovedan, bosta zaradi </a:t>
            </a:r>
            <a:r>
              <a:rPr lang="sl-SI" b="1"/>
              <a:t>pravic evropskih potrošnikov</a:t>
            </a:r>
            <a:r>
              <a:rPr lang="sl-SI"/>
              <a:t> prejela povračilo.</a:t>
            </a:r>
          </a:p>
        </p:txBody>
      </p:sp>
      <p:sp>
        <p:nvSpPr>
          <p:cNvPr id="34" name="TextBox 33"/>
          <p:cNvSpPr txBox="1"/>
          <p:nvPr/>
        </p:nvSpPr>
        <p:spPr>
          <a:xfrm>
            <a:off x="6558619" y="350278"/>
            <a:ext cx="2260710" cy="1754326"/>
          </a:xfrm>
          <a:prstGeom prst="rect">
            <a:avLst/>
          </a:prstGeom>
          <a:noFill/>
        </p:spPr>
        <p:txBody>
          <a:bodyPr wrap="square" rtlCol="0">
            <a:spAutoFit/>
          </a:bodyPr>
          <a:lstStyle/>
          <a:p>
            <a:r>
              <a:rPr lang="sl-SI"/>
              <a:t>Za malico, ki jo kupita v supermarketu, ne dobita več brezplačnih plastičnih vrečk, </a:t>
            </a:r>
            <a:r>
              <a:rPr lang="sl-SI" b="1"/>
              <a:t>saj EU varuje naš planet</a:t>
            </a:r>
            <a:r>
              <a:rPr lang="sl-SI"/>
              <a:t>.</a:t>
            </a:r>
          </a:p>
        </p:txBody>
      </p:sp>
      <p:sp>
        <p:nvSpPr>
          <p:cNvPr id="27" name="TextBox 26"/>
          <p:cNvSpPr txBox="1"/>
          <p:nvPr/>
        </p:nvSpPr>
        <p:spPr>
          <a:xfrm>
            <a:off x="6525286" y="2218416"/>
            <a:ext cx="2294042" cy="1754326"/>
          </a:xfrm>
          <a:prstGeom prst="rect">
            <a:avLst/>
          </a:prstGeom>
          <a:noFill/>
        </p:spPr>
        <p:txBody>
          <a:bodyPr wrap="square" rtlCol="0">
            <a:spAutoFit/>
          </a:bodyPr>
          <a:lstStyle/>
          <a:p>
            <a:r>
              <a:rPr lang="sl-SI"/>
              <a:t>Vsak s svojim pametnim telefonom si varno plača vozovnico, saj se po vsej EU spoštuje </a:t>
            </a:r>
            <a:r>
              <a:rPr lang="sl-SI" b="1"/>
              <a:t>zasebnost državljanov</a:t>
            </a:r>
            <a:r>
              <a:rPr lang="sl-SI"/>
              <a:t>.</a:t>
            </a:r>
          </a:p>
        </p:txBody>
      </p:sp>
      <p:sp>
        <p:nvSpPr>
          <p:cNvPr id="26" name="TextBox 25"/>
          <p:cNvSpPr txBox="1"/>
          <p:nvPr/>
        </p:nvSpPr>
        <p:spPr>
          <a:xfrm>
            <a:off x="5574109" y="5361156"/>
            <a:ext cx="1625248" cy="184666"/>
          </a:xfrm>
          <a:prstGeom prst="rect">
            <a:avLst/>
          </a:prstGeom>
          <a:noFill/>
        </p:spPr>
        <p:txBody>
          <a:bodyPr wrap="square" rtlCol="0">
            <a:spAutoFit/>
          </a:bodyPr>
          <a:lstStyle/>
          <a:p>
            <a:r>
              <a:rPr lang="sl-SI" sz="600" i="1"/>
              <a:t>© </a:t>
            </a:r>
            <a:r>
              <a:rPr lang="sl-SI" sz="600"/>
              <a:t>EVROPSKA UNIJA</a:t>
            </a:r>
          </a:p>
        </p:txBody>
      </p:sp>
      <p:sp>
        <p:nvSpPr>
          <p:cNvPr id="28" name="TextBox 27"/>
          <p:cNvSpPr txBox="1"/>
          <p:nvPr/>
        </p:nvSpPr>
        <p:spPr>
          <a:xfrm>
            <a:off x="5591698" y="2953268"/>
            <a:ext cx="1625248" cy="184666"/>
          </a:xfrm>
          <a:prstGeom prst="rect">
            <a:avLst/>
          </a:prstGeom>
          <a:noFill/>
        </p:spPr>
        <p:txBody>
          <a:bodyPr wrap="square" rtlCol="0">
            <a:spAutoFit/>
          </a:bodyPr>
          <a:lstStyle/>
          <a:p>
            <a:r>
              <a:rPr lang="sl-SI" sz="600" i="1"/>
              <a:t>© </a:t>
            </a:r>
            <a:r>
              <a:rPr lang="sl-SI" sz="600"/>
              <a:t>EVROPSKA UNIJA</a:t>
            </a:r>
          </a:p>
        </p:txBody>
      </p:sp>
      <p:sp>
        <p:nvSpPr>
          <p:cNvPr id="29" name="TextBox 28"/>
          <p:cNvSpPr txBox="1"/>
          <p:nvPr/>
        </p:nvSpPr>
        <p:spPr>
          <a:xfrm>
            <a:off x="5570182" y="1246089"/>
            <a:ext cx="1625248" cy="184666"/>
          </a:xfrm>
          <a:prstGeom prst="rect">
            <a:avLst/>
          </a:prstGeom>
          <a:noFill/>
        </p:spPr>
        <p:txBody>
          <a:bodyPr wrap="square" rtlCol="0">
            <a:spAutoFit/>
          </a:bodyPr>
          <a:lstStyle/>
          <a:p>
            <a:r>
              <a:rPr lang="sl-SI" sz="600" i="1"/>
              <a:t>© </a:t>
            </a:r>
            <a:r>
              <a:rPr lang="sl-SI" sz="600"/>
              <a:t>EVROPSKA UNIJA</a:t>
            </a:r>
          </a:p>
        </p:txBody>
      </p:sp>
      <p:sp>
        <p:nvSpPr>
          <p:cNvPr id="30" name="TextBox 29"/>
          <p:cNvSpPr txBox="1"/>
          <p:nvPr/>
        </p:nvSpPr>
        <p:spPr>
          <a:xfrm>
            <a:off x="408708" y="3807122"/>
            <a:ext cx="1625248" cy="184666"/>
          </a:xfrm>
          <a:prstGeom prst="rect">
            <a:avLst/>
          </a:prstGeom>
          <a:noFill/>
        </p:spPr>
        <p:txBody>
          <a:bodyPr wrap="square" rtlCol="0">
            <a:spAutoFit/>
          </a:bodyPr>
          <a:lstStyle/>
          <a:p>
            <a:r>
              <a:rPr lang="sl-SI" sz="600" i="1">
                <a:solidFill>
                  <a:schemeClr val="bg1"/>
                </a:solidFill>
              </a:rPr>
              <a:t>© </a:t>
            </a:r>
            <a:r>
              <a:rPr lang="sl-SI" sz="600">
                <a:solidFill>
                  <a:schemeClr val="bg1"/>
                </a:solidFill>
              </a:rPr>
              <a:t>EVROPSKA UNIJA</a:t>
            </a:r>
          </a:p>
        </p:txBody>
      </p:sp>
      <p:sp>
        <p:nvSpPr>
          <p:cNvPr id="33" name="TextBox 32"/>
          <p:cNvSpPr txBox="1"/>
          <p:nvPr/>
        </p:nvSpPr>
        <p:spPr>
          <a:xfrm>
            <a:off x="397351" y="5085406"/>
            <a:ext cx="1625248" cy="184666"/>
          </a:xfrm>
          <a:prstGeom prst="rect">
            <a:avLst/>
          </a:prstGeom>
          <a:noFill/>
        </p:spPr>
        <p:txBody>
          <a:bodyPr wrap="square" rtlCol="0">
            <a:spAutoFit/>
          </a:bodyPr>
          <a:lstStyle/>
          <a:p>
            <a:r>
              <a:rPr lang="sl-SI" sz="600" i="1">
                <a:solidFill>
                  <a:schemeClr val="bg1"/>
                </a:solidFill>
              </a:rPr>
              <a:t>© </a:t>
            </a:r>
            <a:r>
              <a:rPr lang="sl-SI" sz="600">
                <a:solidFill>
                  <a:schemeClr val="bg1"/>
                </a:solidFill>
              </a:rPr>
              <a:t>EVROPSKA UNIJA</a:t>
            </a:r>
          </a:p>
        </p:txBody>
      </p:sp>
    </p:spTree>
    <p:extLst>
      <p:ext uri="{BB962C8B-B14F-4D97-AF65-F5344CB8AC3E}">
        <p14:creationId xmlns:p14="http://schemas.microsoft.com/office/powerpoint/2010/main" val="14733438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4000">
              <a:srgbClr val="FF7C80"/>
            </a:gs>
            <a:gs pos="83000">
              <a:srgbClr val="FF7C80"/>
            </a:gs>
            <a:gs pos="100000">
              <a:srgbClr val="FF7C80"/>
            </a:gs>
          </a:gsLst>
          <a:lin ang="5400000" scaled="1"/>
        </a:gradFill>
        <a:effectLst/>
      </p:bgPr>
    </p:bg>
    <p:spTree>
      <p:nvGrpSpPr>
        <p:cNvPr id="1" name=""/>
        <p:cNvGrpSpPr/>
        <p:nvPr/>
      </p:nvGrpSpPr>
      <p:grpSpPr>
        <a:xfrm>
          <a:off x="0" y="0"/>
          <a:ext cx="0" cy="0"/>
          <a:chOff x="0" y="0"/>
          <a:chExt cx="0" cy="0"/>
        </a:xfrm>
      </p:grpSpPr>
      <p:sp>
        <p:nvSpPr>
          <p:cNvPr id="6" name="Larme 5">
            <a:extLst>
              <a:ext uri="{FF2B5EF4-FFF2-40B4-BE49-F238E27FC236}">
                <a16:creationId xmlns:a16="http://schemas.microsoft.com/office/drawing/2014/main" xmlns="" id="{97A9EFEF-7CAF-A447-A4DF-4416CF7565A7}"/>
              </a:ext>
            </a:extLst>
          </p:cNvPr>
          <p:cNvSpPr/>
          <p:nvPr/>
        </p:nvSpPr>
        <p:spPr>
          <a:xfrm rot="5400000">
            <a:off x="75297" y="20173"/>
            <a:ext cx="579604" cy="583070"/>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xmlns="" id="{61BAFF2A-28B8-E94D-9378-AE2231935353}"/>
              </a:ext>
            </a:extLst>
          </p:cNvPr>
          <p:cNvSpPr/>
          <p:nvPr/>
        </p:nvSpPr>
        <p:spPr>
          <a:xfrm rot="16200000">
            <a:off x="8113432" y="5836916"/>
            <a:ext cx="1814920" cy="246221"/>
          </a:xfrm>
          <a:prstGeom prst="rect">
            <a:avLst/>
          </a:prstGeom>
        </p:spPr>
        <p:txBody>
          <a:bodyPr wrap="none">
            <a:spAutoFit/>
          </a:bodyPr>
          <a:lstStyle/>
          <a:p>
            <a:r>
              <a:rPr lang="sl-SI" sz="1000" b="1">
                <a:solidFill>
                  <a:srgbClr val="C00000"/>
                </a:solidFill>
                <a:latin typeface="Arial" charset="0"/>
                <a:ea typeface="Arial" charset="0"/>
                <a:cs typeface="Arial" charset="0"/>
              </a:rPr>
              <a:t>KAJ PRAVZAPRAV POČNE EU?</a:t>
            </a:r>
          </a:p>
        </p:txBody>
      </p:sp>
      <p:cxnSp>
        <p:nvCxnSpPr>
          <p:cNvPr id="8" name="Connecteur droit 7">
            <a:extLst>
              <a:ext uri="{FF2B5EF4-FFF2-40B4-BE49-F238E27FC236}">
                <a16:creationId xmlns:a16="http://schemas.microsoft.com/office/drawing/2014/main" xmlns="" id="{F1DBD1DF-3806-F842-B399-D4720C6E2471}"/>
              </a:ext>
            </a:extLst>
          </p:cNvPr>
          <p:cNvCxnSpPr/>
          <p:nvPr/>
        </p:nvCxnSpPr>
        <p:spPr>
          <a:xfrm>
            <a:off x="8889282" y="5061199"/>
            <a:ext cx="24622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xmlns="" id="{5898E26F-8F05-F14E-A572-FEF022ABE8EB}"/>
              </a:ext>
            </a:extLst>
          </p:cNvPr>
          <p:cNvSpPr/>
          <p:nvPr/>
        </p:nvSpPr>
        <p:spPr>
          <a:xfrm>
            <a:off x="600212" y="145260"/>
            <a:ext cx="2037545" cy="584775"/>
          </a:xfrm>
          <a:prstGeom prst="rect">
            <a:avLst/>
          </a:prstGeom>
        </p:spPr>
        <p:txBody>
          <a:bodyPr wrap="none">
            <a:spAutoFit/>
          </a:bodyPr>
          <a:lstStyle/>
          <a:p>
            <a:r>
              <a:rPr lang="sl-SI" sz="3200" b="1">
                <a:solidFill>
                  <a:srgbClr val="C00000"/>
                </a:solidFill>
                <a:latin typeface="Calibri" panose="020F0502020204030204" pitchFamily="34" charset="0"/>
                <a:cs typeface="Calibri" panose="020F0502020204030204" pitchFamily="34" charset="0"/>
              </a:rPr>
              <a:t>OPOLNOMOČA</a:t>
            </a:r>
          </a:p>
        </p:txBody>
      </p:sp>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l="-193" r="-1"/>
          <a:stretch/>
        </p:blipFill>
        <p:spPr>
          <a:xfrm>
            <a:off x="4049812" y="694202"/>
            <a:ext cx="1981018" cy="1142764"/>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49812" y="4056465"/>
            <a:ext cx="1217478" cy="1215324"/>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0086" y="3510369"/>
            <a:ext cx="1157184" cy="112542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00086" y="726101"/>
            <a:ext cx="758939" cy="2061783"/>
          </a:xfrm>
          <a:prstGeom prst="rect">
            <a:avLst/>
          </a:prstGeom>
        </p:spPr>
      </p:pic>
      <p:sp>
        <p:nvSpPr>
          <p:cNvPr id="12" name="Rectangle 11"/>
          <p:cNvSpPr/>
          <p:nvPr/>
        </p:nvSpPr>
        <p:spPr>
          <a:xfrm>
            <a:off x="73564" y="5925733"/>
            <a:ext cx="8824217" cy="832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TextBox 13"/>
          <p:cNvSpPr txBox="1"/>
          <p:nvPr/>
        </p:nvSpPr>
        <p:spPr>
          <a:xfrm>
            <a:off x="459440" y="5927137"/>
            <a:ext cx="8312566" cy="461665"/>
          </a:xfrm>
          <a:prstGeom prst="rect">
            <a:avLst/>
          </a:prstGeom>
          <a:noFill/>
        </p:spPr>
        <p:txBody>
          <a:bodyPr wrap="square" rtlCol="0">
            <a:spAutoFit/>
          </a:bodyPr>
          <a:lstStyle/>
          <a:p>
            <a:r>
              <a:rPr lang="sl-SI" sz="2400" b="1">
                <a:solidFill>
                  <a:schemeClr val="bg1"/>
                </a:solidFill>
              </a:rPr>
              <a:t>THEO UGODNOSTI, KI JIH PONUJA EU, UPORABLJA ZA KREPITEV SVOJE VLOGE. BODI KOT THEO </a:t>
            </a:r>
            <a:r>
              <a:rPr lang="sl-SI" sz="2400" b="1">
                <a:solidFill>
                  <a:schemeClr val="bg1"/>
                </a:solidFill>
                <a:sym typeface="Wingdings" panose="05000000000000000000" pitchFamily="2" charset="2"/>
              </a:rPr>
              <a:t></a:t>
            </a:r>
          </a:p>
        </p:txBody>
      </p:sp>
      <p:sp>
        <p:nvSpPr>
          <p:cNvPr id="15" name="TextBox 14"/>
          <p:cNvSpPr txBox="1"/>
          <p:nvPr/>
        </p:nvSpPr>
        <p:spPr>
          <a:xfrm>
            <a:off x="1095153" y="722737"/>
            <a:ext cx="2811166" cy="1754326"/>
          </a:xfrm>
          <a:prstGeom prst="rect">
            <a:avLst/>
          </a:prstGeom>
          <a:noFill/>
        </p:spPr>
        <p:txBody>
          <a:bodyPr wrap="square" rtlCol="0">
            <a:spAutoFit/>
          </a:bodyPr>
          <a:lstStyle/>
          <a:p>
            <a:r>
              <a:rPr lang="sl-SI"/>
              <a:t>Theo se želi pridružiti Maxu v Parizu. Ne ve pa še, za kako dolgo, niti tega, ali naj študira v tujini. Na voljo ima številne možnosti.</a:t>
            </a:r>
          </a:p>
        </p:txBody>
      </p:sp>
      <p:sp>
        <p:nvSpPr>
          <p:cNvPr id="18" name="Rectangle 17"/>
          <p:cNvSpPr/>
          <p:nvPr/>
        </p:nvSpPr>
        <p:spPr>
          <a:xfrm>
            <a:off x="1485357" y="3459362"/>
            <a:ext cx="2386661" cy="2321339"/>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TextBox 18"/>
          <p:cNvSpPr txBox="1"/>
          <p:nvPr/>
        </p:nvSpPr>
        <p:spPr>
          <a:xfrm>
            <a:off x="1485357" y="3614072"/>
            <a:ext cx="2386661" cy="2031325"/>
          </a:xfrm>
          <a:prstGeom prst="rect">
            <a:avLst/>
          </a:prstGeom>
          <a:noFill/>
        </p:spPr>
        <p:txBody>
          <a:bodyPr wrap="square" rtlCol="0">
            <a:spAutoFit/>
          </a:bodyPr>
          <a:lstStyle/>
          <a:p>
            <a:r>
              <a:rPr lang="sl-SI"/>
              <a:t>Njegova mama si želi, da bi sodeloval v programu </a:t>
            </a:r>
            <a:r>
              <a:rPr lang="sl-SI" b="1"/>
              <a:t>Erasmus+</a:t>
            </a:r>
            <a:r>
              <a:rPr lang="sl-SI"/>
              <a:t>; tako bi lahko nekaj mesecev preživel v Parizu z Maxom in nadaljeval študij.</a:t>
            </a:r>
          </a:p>
        </p:txBody>
      </p:sp>
      <p:sp>
        <p:nvSpPr>
          <p:cNvPr id="20" name="Rectangle 19"/>
          <p:cNvSpPr/>
          <p:nvPr/>
        </p:nvSpPr>
        <p:spPr>
          <a:xfrm>
            <a:off x="6174323" y="667444"/>
            <a:ext cx="2660567" cy="180962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TextBox 21"/>
          <p:cNvSpPr txBox="1"/>
          <p:nvPr/>
        </p:nvSpPr>
        <p:spPr>
          <a:xfrm>
            <a:off x="6174324" y="844249"/>
            <a:ext cx="2660567" cy="1477328"/>
          </a:xfrm>
          <a:prstGeom prst="rect">
            <a:avLst/>
          </a:prstGeom>
          <a:noFill/>
        </p:spPr>
        <p:txBody>
          <a:bodyPr wrap="square" rtlCol="0">
            <a:spAutoFit/>
          </a:bodyPr>
          <a:lstStyle/>
          <a:p>
            <a:r>
              <a:rPr lang="sl-SI"/>
              <a:t>Theo bi raje opravljal </a:t>
            </a:r>
            <a:r>
              <a:rPr lang="sl-SI" b="1"/>
              <a:t>prostovoljsko delo</a:t>
            </a:r>
            <a:r>
              <a:rPr lang="sl-SI"/>
              <a:t>, da bi tako pomagal različnim skupnostim, medtem ko preživlja čas s svojim fantom. </a:t>
            </a:r>
          </a:p>
        </p:txBody>
      </p:sp>
      <p:sp>
        <p:nvSpPr>
          <p:cNvPr id="24" name="Rectangle 23"/>
          <p:cNvSpPr/>
          <p:nvPr/>
        </p:nvSpPr>
        <p:spPr>
          <a:xfrm>
            <a:off x="6161399" y="4056465"/>
            <a:ext cx="2673493" cy="179690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TextBox 24"/>
          <p:cNvSpPr txBox="1"/>
          <p:nvPr/>
        </p:nvSpPr>
        <p:spPr>
          <a:xfrm>
            <a:off x="6174324" y="4238741"/>
            <a:ext cx="2660566" cy="1477328"/>
          </a:xfrm>
          <a:prstGeom prst="rect">
            <a:avLst/>
          </a:prstGeom>
          <a:noFill/>
        </p:spPr>
        <p:txBody>
          <a:bodyPr wrap="square" rtlCol="0">
            <a:spAutoFit/>
          </a:bodyPr>
          <a:lstStyle/>
          <a:p>
            <a:r>
              <a:rPr lang="sl-SI"/>
              <a:t>Njegova mama se sprašuje, ali je Pariz pravilna izbira. Svetuje mu, naj še malo </a:t>
            </a:r>
            <a:r>
              <a:rPr lang="sl-SI" b="1"/>
              <a:t>odkriva EU</a:t>
            </a:r>
            <a:r>
              <a:rPr lang="sl-SI"/>
              <a:t>, preden se dokončno odloči.</a:t>
            </a:r>
          </a:p>
        </p:txBody>
      </p:sp>
      <p:pic>
        <p:nvPicPr>
          <p:cNvPr id="26" name="Picture 2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49812" y="2654366"/>
            <a:ext cx="1942950" cy="960394"/>
          </a:xfrm>
          <a:prstGeom prst="rect">
            <a:avLst/>
          </a:prstGeom>
        </p:spPr>
      </p:pic>
      <p:sp>
        <p:nvSpPr>
          <p:cNvPr id="27" name="Rectangle 26"/>
          <p:cNvSpPr/>
          <p:nvPr/>
        </p:nvSpPr>
        <p:spPr>
          <a:xfrm>
            <a:off x="6174324" y="2589596"/>
            <a:ext cx="2660569" cy="1357516"/>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 name="TextBox 27"/>
          <p:cNvSpPr txBox="1"/>
          <p:nvPr/>
        </p:nvSpPr>
        <p:spPr>
          <a:xfrm>
            <a:off x="6174324" y="2525650"/>
            <a:ext cx="2660569" cy="1477328"/>
          </a:xfrm>
          <a:prstGeom prst="rect">
            <a:avLst/>
          </a:prstGeom>
          <a:noFill/>
        </p:spPr>
        <p:txBody>
          <a:bodyPr wrap="square" rtlCol="0">
            <a:spAutoFit/>
          </a:bodyPr>
          <a:lstStyle/>
          <a:p>
            <a:r>
              <a:rPr lang="sl-SI"/>
              <a:t>Njegovi mami ni treba skrbeti, saj lahko Theo poišče delo v okviru </a:t>
            </a:r>
            <a:r>
              <a:rPr lang="sl-SI" b="1"/>
              <a:t>sistema jamstva za mlade</a:t>
            </a:r>
            <a:r>
              <a:rPr lang="sl-SI"/>
              <a:t>, če potrebuje denar.</a:t>
            </a:r>
          </a:p>
        </p:txBody>
      </p:sp>
      <p:sp>
        <p:nvSpPr>
          <p:cNvPr id="23" name="TextBox 22"/>
          <p:cNvSpPr txBox="1"/>
          <p:nvPr/>
        </p:nvSpPr>
        <p:spPr>
          <a:xfrm rot="5400000">
            <a:off x="4403273" y="5199584"/>
            <a:ext cx="1625248" cy="184666"/>
          </a:xfrm>
          <a:prstGeom prst="rect">
            <a:avLst/>
          </a:prstGeom>
          <a:noFill/>
        </p:spPr>
        <p:txBody>
          <a:bodyPr wrap="square" rtlCol="0">
            <a:spAutoFit/>
          </a:bodyPr>
          <a:lstStyle/>
          <a:p>
            <a:r>
              <a:rPr lang="sl-SI" sz="600" i="1">
                <a:solidFill>
                  <a:schemeClr val="bg1"/>
                </a:solidFill>
              </a:rPr>
              <a:t>© </a:t>
            </a:r>
            <a:r>
              <a:rPr lang="sl-SI" sz="600">
                <a:solidFill>
                  <a:schemeClr val="bg1"/>
                </a:solidFill>
              </a:rPr>
              <a:t>EVROPSKA UNIJA</a:t>
            </a:r>
          </a:p>
        </p:txBody>
      </p:sp>
      <p:sp>
        <p:nvSpPr>
          <p:cNvPr id="29" name="TextBox 28"/>
          <p:cNvSpPr txBox="1"/>
          <p:nvPr/>
        </p:nvSpPr>
        <p:spPr>
          <a:xfrm>
            <a:off x="5194381" y="3462063"/>
            <a:ext cx="1625248" cy="184666"/>
          </a:xfrm>
          <a:prstGeom prst="rect">
            <a:avLst/>
          </a:prstGeom>
          <a:noFill/>
        </p:spPr>
        <p:txBody>
          <a:bodyPr wrap="square" rtlCol="0">
            <a:spAutoFit/>
          </a:bodyPr>
          <a:lstStyle/>
          <a:p>
            <a:r>
              <a:rPr lang="sl-SI" sz="600" i="1"/>
              <a:t>© </a:t>
            </a:r>
            <a:r>
              <a:rPr lang="sl-SI" sz="600"/>
              <a:t>EVROPSKA UNIJA</a:t>
            </a:r>
          </a:p>
        </p:txBody>
      </p:sp>
      <p:sp>
        <p:nvSpPr>
          <p:cNvPr id="30" name="TextBox 29"/>
          <p:cNvSpPr txBox="1"/>
          <p:nvPr/>
        </p:nvSpPr>
        <p:spPr>
          <a:xfrm>
            <a:off x="5253283" y="1676593"/>
            <a:ext cx="1625248" cy="184666"/>
          </a:xfrm>
          <a:prstGeom prst="rect">
            <a:avLst/>
          </a:prstGeom>
          <a:noFill/>
        </p:spPr>
        <p:txBody>
          <a:bodyPr wrap="square" rtlCol="0">
            <a:spAutoFit/>
          </a:bodyPr>
          <a:lstStyle/>
          <a:p>
            <a:r>
              <a:rPr lang="sl-SI" sz="600" i="1">
                <a:solidFill>
                  <a:schemeClr val="bg1"/>
                </a:solidFill>
              </a:rPr>
              <a:t>© </a:t>
            </a:r>
            <a:r>
              <a:rPr lang="sl-SI" sz="600">
                <a:solidFill>
                  <a:schemeClr val="bg1"/>
                </a:solidFill>
              </a:rPr>
              <a:t>EVROPSKA UNIJA</a:t>
            </a:r>
          </a:p>
        </p:txBody>
      </p:sp>
      <p:sp>
        <p:nvSpPr>
          <p:cNvPr id="31" name="TextBox 30"/>
          <p:cNvSpPr txBox="1"/>
          <p:nvPr/>
        </p:nvSpPr>
        <p:spPr>
          <a:xfrm>
            <a:off x="586985" y="4493248"/>
            <a:ext cx="1625248" cy="184666"/>
          </a:xfrm>
          <a:prstGeom prst="rect">
            <a:avLst/>
          </a:prstGeom>
          <a:noFill/>
        </p:spPr>
        <p:txBody>
          <a:bodyPr wrap="square" rtlCol="0">
            <a:spAutoFit/>
          </a:bodyPr>
          <a:lstStyle/>
          <a:p>
            <a:r>
              <a:rPr lang="sl-SI" sz="600" i="1">
                <a:solidFill>
                  <a:schemeClr val="bg1"/>
                </a:solidFill>
              </a:rPr>
              <a:t>© </a:t>
            </a:r>
            <a:r>
              <a:rPr lang="sl-SI" sz="600">
                <a:solidFill>
                  <a:schemeClr val="bg1"/>
                </a:solidFill>
              </a:rPr>
              <a:t>EVROPSKA UNIJA</a:t>
            </a:r>
          </a:p>
        </p:txBody>
      </p:sp>
    </p:spTree>
    <p:extLst>
      <p:ext uri="{BB962C8B-B14F-4D97-AF65-F5344CB8AC3E}">
        <p14:creationId xmlns:p14="http://schemas.microsoft.com/office/powerpoint/2010/main" val="310342456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Larme 13">
            <a:extLst>
              <a:ext uri="{FF2B5EF4-FFF2-40B4-BE49-F238E27FC236}">
                <a16:creationId xmlns:a16="http://schemas.microsoft.com/office/drawing/2014/main" xmlns="" id="{AD0DC730-8AAF-5049-857F-2973D1AA3D68}"/>
              </a:ext>
            </a:extLst>
          </p:cNvPr>
          <p:cNvSpPr/>
          <p:nvPr/>
        </p:nvSpPr>
        <p:spPr>
          <a:xfrm rot="10800000">
            <a:off x="5571487" y="1516552"/>
            <a:ext cx="3220467" cy="3239727"/>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5614333" y="2128447"/>
            <a:ext cx="3134773" cy="2015936"/>
          </a:xfrm>
          <a:prstGeom prst="rect">
            <a:avLst/>
          </a:prstGeom>
          <a:noFill/>
        </p:spPr>
        <p:txBody>
          <a:bodyPr wrap="square" rtlCol="0">
            <a:spAutoFit/>
          </a:bodyPr>
          <a:lstStyle/>
          <a:p>
            <a:pPr algn="ctr"/>
            <a:r>
              <a:rPr lang="sl-SI" sz="2500" b="1">
                <a:solidFill>
                  <a:schemeClr val="bg1"/>
                </a:solidFill>
              </a:rPr>
              <a:t>Katerim temam </a:t>
            </a:r>
            <a:br>
              <a:rPr lang="sl-SI" sz="2500" b="1">
                <a:solidFill>
                  <a:schemeClr val="bg1"/>
                </a:solidFill>
              </a:rPr>
            </a:br>
            <a:r>
              <a:rPr lang="sl-SI" sz="2500" b="1">
                <a:solidFill>
                  <a:schemeClr val="bg1"/>
                </a:solidFill>
              </a:rPr>
              <a:t>bi morale evropske institucije po tvojem mnenju dati prednost?</a:t>
            </a:r>
          </a:p>
        </p:txBody>
      </p:sp>
      <p:sp>
        <p:nvSpPr>
          <p:cNvPr id="5" name="TextBox 4"/>
          <p:cNvSpPr txBox="1"/>
          <p:nvPr/>
        </p:nvSpPr>
        <p:spPr>
          <a:xfrm>
            <a:off x="8331376" y="6581001"/>
            <a:ext cx="1625248" cy="184666"/>
          </a:xfrm>
          <a:prstGeom prst="rect">
            <a:avLst/>
          </a:prstGeom>
          <a:noFill/>
        </p:spPr>
        <p:txBody>
          <a:bodyPr wrap="square" rtlCol="0">
            <a:spAutoFit/>
          </a:bodyPr>
          <a:lstStyle/>
          <a:p>
            <a:r>
              <a:rPr lang="sl-SI" sz="600" i="1">
                <a:solidFill>
                  <a:schemeClr val="bg1"/>
                </a:solidFill>
              </a:rPr>
              <a:t>© </a:t>
            </a:r>
            <a:r>
              <a:rPr lang="sl-SI" sz="600">
                <a:solidFill>
                  <a:schemeClr val="bg1"/>
                </a:solidFill>
              </a:rPr>
              <a:t>EVROPSKA UNIJA</a:t>
            </a:r>
          </a:p>
        </p:txBody>
      </p:sp>
    </p:spTree>
    <p:extLst>
      <p:ext uri="{BB962C8B-B14F-4D97-AF65-F5344CB8AC3E}">
        <p14:creationId xmlns:p14="http://schemas.microsoft.com/office/powerpoint/2010/main" val="37780239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678995" y="2713949"/>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10089" y="2871603"/>
            <a:ext cx="7429500" cy="830997"/>
          </a:xfrm>
          <a:prstGeom prst="rect">
            <a:avLst/>
          </a:prstGeom>
          <a:noFill/>
        </p:spPr>
        <p:txBody>
          <a:bodyPr wrap="square" rtlCol="0">
            <a:spAutoFit/>
          </a:bodyPr>
          <a:lstStyle/>
          <a:p>
            <a:pPr algn="ctr"/>
            <a:r>
              <a:rPr lang="fr-FR" sz="4800" b="1" dirty="0">
                <a:solidFill>
                  <a:schemeClr val="bg1"/>
                </a:solidFill>
              </a:rPr>
              <a:t>KAKO DELUJE EU?</a:t>
            </a:r>
          </a:p>
        </p:txBody>
      </p:sp>
      <p:pic>
        <p:nvPicPr>
          <p:cNvPr id="7" name="Image 7">
            <a:extLst>
              <a:ext uri="{FF2B5EF4-FFF2-40B4-BE49-F238E27FC236}">
                <a16:creationId xmlns:a16="http://schemas.microsoft.com/office/drawing/2014/main" xmlns="" id="{F140AC2B-0C8F-6246-9B35-B7EE277E33AD}"/>
              </a:ext>
            </a:extLst>
          </p:cNvPr>
          <p:cNvPicPr>
            <a:picLocks noChangeAspect="1"/>
          </p:cNvPicPr>
          <p:nvPr/>
        </p:nvPicPr>
        <p:blipFill>
          <a:blip r:embed="rId3"/>
          <a:stretch>
            <a:fillRect/>
          </a:stretch>
        </p:blipFill>
        <p:spPr>
          <a:xfrm>
            <a:off x="5626100" y="4143736"/>
            <a:ext cx="2159000" cy="588818"/>
          </a:xfrm>
          <a:prstGeom prst="rect">
            <a:avLst/>
          </a:prstGeom>
        </p:spPr>
      </p:pic>
    </p:spTree>
    <p:extLst>
      <p:ext uri="{BB962C8B-B14F-4D97-AF65-F5344CB8AC3E}">
        <p14:creationId xmlns:p14="http://schemas.microsoft.com/office/powerpoint/2010/main" val="169712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2000">
              <a:schemeClr val="accent2">
                <a:lumMod val="40000"/>
                <a:lumOff val="60000"/>
              </a:schemeClr>
            </a:gs>
            <a:gs pos="83000">
              <a:schemeClr val="accent2">
                <a:lumMod val="40000"/>
                <a:lumOff val="60000"/>
              </a:schemeClr>
            </a:gs>
            <a:gs pos="100000">
              <a:schemeClr val="accent2">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8" name="Content Placeholder 9">
            <a:extLst>
              <a:ext uri="{FF2B5EF4-FFF2-40B4-BE49-F238E27FC236}">
                <a16:creationId xmlns:a16="http://schemas.microsoft.com/office/drawing/2014/main" xmlns="" id="{DFAC99BB-35AD-444D-9ADD-3B9D0C2A9F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47392" y="961555"/>
            <a:ext cx="3845675" cy="2584691"/>
          </a:xfrm>
          <a:prstGeom prst="rect">
            <a:avLst/>
          </a:prstGeom>
          <a:ln w="28575">
            <a:noFill/>
          </a:ln>
        </p:spPr>
      </p:pic>
      <p:sp>
        <p:nvSpPr>
          <p:cNvPr id="9" name="Rectangle 8">
            <a:extLst>
              <a:ext uri="{FF2B5EF4-FFF2-40B4-BE49-F238E27FC236}">
                <a16:creationId xmlns:a16="http://schemas.microsoft.com/office/drawing/2014/main" xmlns="" id="{18D6D8FB-A704-144C-9709-19D30C1F460A}"/>
              </a:ext>
            </a:extLst>
          </p:cNvPr>
          <p:cNvSpPr/>
          <p:nvPr/>
        </p:nvSpPr>
        <p:spPr>
          <a:xfrm>
            <a:off x="173697" y="961555"/>
            <a:ext cx="4691423" cy="5662523"/>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Rectangle 4">
            <a:extLst>
              <a:ext uri="{FF2B5EF4-FFF2-40B4-BE49-F238E27FC236}">
                <a16:creationId xmlns:a16="http://schemas.microsoft.com/office/drawing/2014/main" xmlns="" id="{9F767187-E403-0B40-A2D2-C9728056FC69}"/>
              </a:ext>
            </a:extLst>
          </p:cNvPr>
          <p:cNvSpPr/>
          <p:nvPr/>
        </p:nvSpPr>
        <p:spPr>
          <a:xfrm rot="16200000">
            <a:off x="8042097" y="5733084"/>
            <a:ext cx="1957587" cy="246221"/>
          </a:xfrm>
          <a:prstGeom prst="rect">
            <a:avLst/>
          </a:prstGeom>
        </p:spPr>
        <p:txBody>
          <a:bodyPr wrap="none">
            <a:spAutoFit/>
          </a:bodyPr>
          <a:lstStyle/>
          <a:p>
            <a:r>
              <a:rPr lang="sl-SI" sz="1000" b="1">
                <a:solidFill>
                  <a:srgbClr val="FFA00E"/>
                </a:solidFill>
                <a:latin typeface="Arial" charset="0"/>
                <a:ea typeface="Arial" charset="0"/>
                <a:cs typeface="Arial" charset="0"/>
              </a:rPr>
              <a:t>KAKO DELUJE EU?</a:t>
            </a:r>
          </a:p>
        </p:txBody>
      </p:sp>
      <p:cxnSp>
        <p:nvCxnSpPr>
          <p:cNvPr id="6" name="Connecteur droit 5">
            <a:extLst>
              <a:ext uri="{FF2B5EF4-FFF2-40B4-BE49-F238E27FC236}">
                <a16:creationId xmlns:a16="http://schemas.microsoft.com/office/drawing/2014/main" xmlns="" id="{BE4C977B-1CA3-6649-A2C0-89BD82B35944}"/>
              </a:ext>
            </a:extLst>
          </p:cNvPr>
          <p:cNvCxnSpPr/>
          <p:nvPr/>
        </p:nvCxnSpPr>
        <p:spPr>
          <a:xfrm flipV="1">
            <a:off x="8906897" y="4867875"/>
            <a:ext cx="244681" cy="9526"/>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3" name="Larme 2">
            <a:extLst>
              <a:ext uri="{FF2B5EF4-FFF2-40B4-BE49-F238E27FC236}">
                <a16:creationId xmlns:a16="http://schemas.microsoft.com/office/drawing/2014/main" xmlns="" id="{4B34312F-3F94-5B47-9095-EB2D6F2B4493}"/>
              </a:ext>
            </a:extLst>
          </p:cNvPr>
          <p:cNvSpPr/>
          <p:nvPr/>
        </p:nvSpPr>
        <p:spPr>
          <a:xfrm rot="5400000">
            <a:off x="34046" y="92317"/>
            <a:ext cx="579604" cy="583070"/>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xmlns="" id="{57914F53-D197-E048-BFDC-A60702ECF6BB}"/>
              </a:ext>
            </a:extLst>
          </p:cNvPr>
          <p:cNvSpPr txBox="1"/>
          <p:nvPr/>
        </p:nvSpPr>
        <p:spPr>
          <a:xfrm>
            <a:off x="615383" y="157713"/>
            <a:ext cx="5270412" cy="584775"/>
          </a:xfrm>
          <a:prstGeom prst="rect">
            <a:avLst/>
          </a:prstGeom>
          <a:noFill/>
        </p:spPr>
        <p:txBody>
          <a:bodyPr wrap="square" rtlCol="0">
            <a:spAutoFit/>
          </a:bodyPr>
          <a:lstStyle/>
          <a:p>
            <a:r>
              <a:rPr lang="sl-SI" sz="3200" b="1">
                <a:solidFill>
                  <a:srgbClr val="FFA00E"/>
                </a:solidFill>
              </a:rPr>
              <a:t>EVROPSKI PARLAMENT</a:t>
            </a:r>
          </a:p>
        </p:txBody>
      </p:sp>
      <p:pic>
        <p:nvPicPr>
          <p:cNvPr id="13" name="Image 12">
            <a:extLst>
              <a:ext uri="{FF2B5EF4-FFF2-40B4-BE49-F238E27FC236}">
                <a16:creationId xmlns:a16="http://schemas.microsoft.com/office/drawing/2014/main" xmlns="" id="{3FCDDF3A-A576-2344-B985-FF82AC5CED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28596" y="6010386"/>
            <a:ext cx="966710" cy="527296"/>
          </a:xfrm>
          <a:prstGeom prst="rect">
            <a:avLst/>
          </a:prstGeom>
        </p:spPr>
      </p:pic>
      <p:sp>
        <p:nvSpPr>
          <p:cNvPr id="10" name="Rectangle 9">
            <a:extLst>
              <a:ext uri="{FF2B5EF4-FFF2-40B4-BE49-F238E27FC236}">
                <a16:creationId xmlns:a16="http://schemas.microsoft.com/office/drawing/2014/main" xmlns="" id="{101181BC-3B67-B643-8B2B-5463BB5FF3A0}"/>
              </a:ext>
            </a:extLst>
          </p:cNvPr>
          <p:cNvSpPr/>
          <p:nvPr/>
        </p:nvSpPr>
        <p:spPr>
          <a:xfrm>
            <a:off x="173696" y="974815"/>
            <a:ext cx="4691424" cy="5355312"/>
          </a:xfrm>
          <a:prstGeom prst="rect">
            <a:avLst/>
          </a:prstGeom>
        </p:spPr>
        <p:txBody>
          <a:bodyPr wrap="square">
            <a:spAutoFit/>
          </a:bodyPr>
          <a:lstStyle/>
          <a:p>
            <a:pPr marL="285750" indent="-285750">
              <a:buSzPct val="120000"/>
              <a:buFont typeface="Arial" panose="020B0604020202020204" pitchFamily="34" charset="0"/>
              <a:buChar char="•"/>
            </a:pPr>
            <a:r>
              <a:rPr lang="sl-SI" dirty="0">
                <a:latin typeface="Calibri" panose="020F0502020204030204" pitchFamily="34" charset="0"/>
                <a:cs typeface="Calibri" panose="020F0502020204030204" pitchFamily="34" charset="0"/>
              </a:rPr>
              <a:t>je </a:t>
            </a:r>
            <a:r>
              <a:rPr lang="sl-SI" b="1" dirty="0">
                <a:latin typeface="Calibri" panose="020F0502020204030204" pitchFamily="34" charset="0"/>
                <a:cs typeface="Calibri" panose="020F0502020204030204" pitchFamily="34" charset="0"/>
              </a:rPr>
              <a:t>glas</a:t>
            </a:r>
            <a:r>
              <a:rPr lang="sl-SI" dirty="0">
                <a:latin typeface="Calibri" panose="020F0502020204030204" pitchFamily="34" charset="0"/>
                <a:cs typeface="Calibri" panose="020F0502020204030204" pitchFamily="34" charset="0"/>
              </a:rPr>
              <a:t> </a:t>
            </a:r>
            <a:r>
              <a:rPr lang="sl-SI" b="1" dirty="0">
                <a:latin typeface="Calibri" panose="020F0502020204030204" pitchFamily="34" charset="0"/>
                <a:cs typeface="Calibri" panose="020F0502020204030204" pitchFamily="34" charset="0"/>
              </a:rPr>
              <a:t>evropskih državljank in državljanov</a:t>
            </a:r>
          </a:p>
          <a:p>
            <a:pPr>
              <a:buSzPct val="120000"/>
            </a:pPr>
            <a:endParaRPr lang="en-GB" dirty="0">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sl-SI" dirty="0">
                <a:latin typeface="Calibri" panose="020F0502020204030204" pitchFamily="34" charset="0"/>
                <a:cs typeface="Calibri" panose="020F0502020204030204" pitchFamily="34" charset="0"/>
              </a:rPr>
              <a:t>vključuje poslance in poslanke iz vseh držav EU, ki jih državljani in državljanke neposredno </a:t>
            </a:r>
            <a:r>
              <a:rPr lang="sl-SI" b="1" dirty="0">
                <a:latin typeface="Calibri" panose="020F0502020204030204" pitchFamily="34" charset="0"/>
                <a:cs typeface="Calibri" panose="020F0502020204030204" pitchFamily="34" charset="0"/>
              </a:rPr>
              <a:t>izvolijo</a:t>
            </a:r>
            <a:r>
              <a:rPr lang="sl-SI" dirty="0">
                <a:latin typeface="Calibri" panose="020F0502020204030204" pitchFamily="34" charset="0"/>
                <a:cs typeface="Calibri" panose="020F0502020204030204" pitchFamily="34" charset="0"/>
              </a:rPr>
              <a:t> </a:t>
            </a:r>
            <a:r>
              <a:rPr lang="sl-SI" b="1" dirty="0">
                <a:latin typeface="Calibri" panose="020F0502020204030204" pitchFamily="34" charset="0"/>
                <a:cs typeface="Calibri" panose="020F0502020204030204" pitchFamily="34" charset="0"/>
              </a:rPr>
              <a:t>vsakih pet let</a:t>
            </a:r>
          </a:p>
          <a:p>
            <a:pPr>
              <a:buSzPct val="120000"/>
            </a:pPr>
            <a:endParaRPr lang="en-GB" dirty="0">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sl-SI" dirty="0">
                <a:latin typeface="Calibri" panose="020F0502020204030204" pitchFamily="34" charset="0"/>
                <a:cs typeface="Calibri" panose="020F0502020204030204" pitchFamily="34" charset="0"/>
              </a:rPr>
              <a:t>razpravlja </a:t>
            </a:r>
            <a:r>
              <a:rPr lang="sl-SI" b="1" dirty="0">
                <a:latin typeface="Calibri" panose="020F0502020204030204" pitchFamily="34" charset="0"/>
                <a:cs typeface="Calibri" panose="020F0502020204030204" pitchFamily="34" charset="0"/>
              </a:rPr>
              <a:t>o novih zakonih</a:t>
            </a:r>
            <a:r>
              <a:rPr lang="sl-SI" dirty="0">
                <a:latin typeface="Calibri" panose="020F0502020204030204" pitchFamily="34" charset="0"/>
                <a:cs typeface="Calibri" panose="020F0502020204030204" pitchFamily="34" charset="0"/>
              </a:rPr>
              <a:t>, ki jih predlaga Evropska komisija</a:t>
            </a:r>
          </a:p>
          <a:p>
            <a:pPr>
              <a:buSzPct val="120000"/>
            </a:pPr>
            <a:endParaRPr lang="en-GB" dirty="0">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sl-SI" dirty="0">
                <a:latin typeface="Calibri" panose="020F0502020204030204" pitchFamily="34" charset="0"/>
                <a:cs typeface="Calibri" panose="020F0502020204030204" pitchFamily="34" charset="0"/>
              </a:rPr>
              <a:t>po potrebi </a:t>
            </a:r>
            <a:r>
              <a:rPr lang="sl-SI" b="1" dirty="0">
                <a:latin typeface="Calibri" panose="020F0502020204030204" pitchFamily="34" charset="0"/>
                <a:cs typeface="Calibri" panose="020F0502020204030204" pitchFamily="34" charset="0"/>
              </a:rPr>
              <a:t>spreminja</a:t>
            </a:r>
            <a:r>
              <a:rPr lang="sl-SI" dirty="0">
                <a:latin typeface="Calibri" panose="020F0502020204030204" pitchFamily="34" charset="0"/>
                <a:cs typeface="Calibri" panose="020F0502020204030204" pitchFamily="34" charset="0"/>
              </a:rPr>
              <a:t> te zakone in skupaj s Svetom </a:t>
            </a:r>
            <a:r>
              <a:rPr lang="sl-SI" b="1" dirty="0">
                <a:latin typeface="Calibri" panose="020F0502020204030204" pitchFamily="34" charset="0"/>
                <a:cs typeface="Calibri" panose="020F0502020204030204" pitchFamily="34" charset="0"/>
              </a:rPr>
              <a:t>odloča</a:t>
            </a:r>
            <a:r>
              <a:rPr lang="sl-SI" dirty="0">
                <a:latin typeface="Calibri" panose="020F0502020204030204" pitchFamily="34" charset="0"/>
                <a:cs typeface="Calibri" panose="020F0502020204030204" pitchFamily="34" charset="0"/>
              </a:rPr>
              <a:t> o njih</a:t>
            </a:r>
          </a:p>
          <a:p>
            <a:pPr>
              <a:buSzPct val="120000"/>
            </a:pPr>
            <a:endParaRPr lang="en-GB" dirty="0">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sl-SI" dirty="0">
                <a:latin typeface="Calibri" panose="020F0502020204030204" pitchFamily="34" charset="0"/>
                <a:cs typeface="Calibri" panose="020F0502020204030204" pitchFamily="34" charset="0"/>
              </a:rPr>
              <a:t>izvoli </a:t>
            </a:r>
            <a:r>
              <a:rPr lang="sl-SI" b="1" dirty="0">
                <a:latin typeface="Calibri" panose="020F0502020204030204" pitchFamily="34" charset="0"/>
                <a:cs typeface="Calibri" panose="020F0502020204030204" pitchFamily="34" charset="0"/>
              </a:rPr>
              <a:t>predsednika/predsednico Evropske komisije</a:t>
            </a:r>
          </a:p>
          <a:p>
            <a:pPr marL="285750" indent="-285750">
              <a:buSzPct val="12000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sl-SI" dirty="0">
                <a:latin typeface="Calibri" panose="020F0502020204030204" pitchFamily="34" charset="0"/>
                <a:cs typeface="Calibri" panose="020F0502020204030204" pitchFamily="34" charset="0"/>
              </a:rPr>
              <a:t>potrdi </a:t>
            </a:r>
            <a:r>
              <a:rPr lang="sl-SI" b="1" dirty="0">
                <a:latin typeface="Calibri" panose="020F0502020204030204" pitchFamily="34" charset="0"/>
                <a:cs typeface="Calibri" panose="020F0502020204030204" pitchFamily="34" charset="0"/>
              </a:rPr>
              <a:t>proračun EU</a:t>
            </a:r>
            <a:endParaRPr lang="en-GB" b="1" dirty="0">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endParaRPr lang="fr-BE" b="1" dirty="0">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sl-SI" dirty="0">
                <a:latin typeface="Calibri" panose="020F0502020204030204" pitchFamily="34" charset="0"/>
                <a:cs typeface="Calibri" panose="020F0502020204030204" pitchFamily="34" charset="0"/>
              </a:rPr>
              <a:t>letno zaseda vsaj šestkrat v </a:t>
            </a:r>
            <a:r>
              <a:rPr lang="sl-SI" b="1" dirty="0">
                <a:latin typeface="Calibri" panose="020F0502020204030204" pitchFamily="34" charset="0"/>
                <a:cs typeface="Calibri" panose="020F0502020204030204" pitchFamily="34" charset="0"/>
              </a:rPr>
              <a:t>Bruslju</a:t>
            </a:r>
            <a:r>
              <a:rPr lang="sl-SI" dirty="0">
                <a:latin typeface="Calibri" panose="020F0502020204030204" pitchFamily="34" charset="0"/>
                <a:cs typeface="Calibri" panose="020F0502020204030204" pitchFamily="34" charset="0"/>
              </a:rPr>
              <a:t> (Belgija) in 12-krat v </a:t>
            </a:r>
            <a:r>
              <a:rPr lang="sl-SI" b="1" dirty="0">
                <a:latin typeface="Calibri" panose="020F0502020204030204" pitchFamily="34" charset="0"/>
                <a:cs typeface="Calibri" panose="020F0502020204030204" pitchFamily="34" charset="0"/>
              </a:rPr>
              <a:t>Strasbourgu</a:t>
            </a:r>
            <a:r>
              <a:rPr lang="sl-SI" dirty="0">
                <a:latin typeface="Calibri" panose="020F0502020204030204" pitchFamily="34" charset="0"/>
                <a:cs typeface="Calibri" panose="020F0502020204030204" pitchFamily="34" charset="0"/>
              </a:rPr>
              <a:t> (Francija)</a:t>
            </a:r>
          </a:p>
        </p:txBody>
      </p:sp>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60717" y="4085146"/>
            <a:ext cx="3832350" cy="2538932"/>
          </a:xfrm>
          <a:prstGeom prst="rect">
            <a:avLst/>
          </a:prstGeom>
        </p:spPr>
      </p:pic>
      <p:sp>
        <p:nvSpPr>
          <p:cNvPr id="14" name="Rectangle 13"/>
          <p:cNvSpPr/>
          <p:nvPr/>
        </p:nvSpPr>
        <p:spPr>
          <a:xfrm>
            <a:off x="6537908" y="4049563"/>
            <a:ext cx="4572000" cy="184666"/>
          </a:xfrm>
          <a:prstGeom prst="rect">
            <a:avLst/>
          </a:prstGeom>
        </p:spPr>
        <p:txBody>
          <a:bodyPr>
            <a:spAutoFit/>
          </a:bodyPr>
          <a:lstStyle/>
          <a:p>
            <a:r>
              <a:rPr lang="sl-SI" sz="600">
                <a:solidFill>
                  <a:schemeClr val="bg1"/>
                </a:solidFill>
                <a:latin typeface="Arial" panose="020B0604020202020204" pitchFamily="34" charset="0"/>
                <a:hlinkClick r:id="rId6" tooltip="w:en:Creative Commons"/>
              </a:rPr>
              <a:t>© Creative Commons</a:t>
            </a:r>
            <a:r>
              <a:rPr lang="sl-SI" sz="600">
                <a:solidFill>
                  <a:schemeClr val="bg1"/>
                </a:solidFill>
                <a:latin typeface="Arial" panose="020B0604020202020204" pitchFamily="34" charset="0"/>
              </a:rPr>
              <a:t> </a:t>
            </a:r>
            <a:r>
              <a:rPr lang="sl-SI" sz="600">
                <a:solidFill>
                  <a:schemeClr val="bg1"/>
                </a:solidFill>
                <a:latin typeface="Arial" panose="020B0604020202020204" pitchFamily="34" charset="0"/>
                <a:hlinkClick r:id="rId7"/>
              </a:rPr>
              <a:t>Attribution-Share Alike 4.0 International</a:t>
            </a:r>
          </a:p>
        </p:txBody>
      </p:sp>
      <p:sp>
        <p:nvSpPr>
          <p:cNvPr id="15" name="TextBox 14"/>
          <p:cNvSpPr txBox="1"/>
          <p:nvPr/>
        </p:nvSpPr>
        <p:spPr>
          <a:xfrm>
            <a:off x="7958927" y="3317316"/>
            <a:ext cx="1625248" cy="184666"/>
          </a:xfrm>
          <a:prstGeom prst="rect">
            <a:avLst/>
          </a:prstGeom>
          <a:noFill/>
        </p:spPr>
        <p:txBody>
          <a:bodyPr wrap="square" rtlCol="0">
            <a:spAutoFit/>
          </a:bodyPr>
          <a:lstStyle/>
          <a:p>
            <a:r>
              <a:rPr lang="sl-SI" sz="600" i="1">
                <a:solidFill>
                  <a:schemeClr val="bg1"/>
                </a:solidFill>
              </a:rPr>
              <a:t>© </a:t>
            </a:r>
            <a:r>
              <a:rPr lang="sl-SI" sz="600">
                <a:solidFill>
                  <a:schemeClr val="bg1"/>
                </a:solidFill>
              </a:rPr>
              <a:t>EVROPSKA UNIJA</a:t>
            </a:r>
          </a:p>
        </p:txBody>
      </p:sp>
    </p:spTree>
    <p:extLst>
      <p:ext uri="{BB962C8B-B14F-4D97-AF65-F5344CB8AC3E}">
        <p14:creationId xmlns:p14="http://schemas.microsoft.com/office/powerpoint/2010/main" val="3107291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2000">
              <a:schemeClr val="accent2">
                <a:lumMod val="40000"/>
                <a:lumOff val="60000"/>
              </a:schemeClr>
            </a:gs>
            <a:gs pos="83000">
              <a:schemeClr val="accent2">
                <a:lumMod val="40000"/>
                <a:lumOff val="60000"/>
              </a:schemeClr>
            </a:gs>
            <a:gs pos="100000">
              <a:schemeClr val="accent2">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18" name="Image 17" descr="Une image contenant très coloré, bâtiment, plancher, cerf-volant&#10;&#10;&#10;&#10;Description générée automatiquement">
            <a:extLst>
              <a:ext uri="{FF2B5EF4-FFF2-40B4-BE49-F238E27FC236}">
                <a16:creationId xmlns:a16="http://schemas.microsoft.com/office/drawing/2014/main" xmlns="" id="{95B997C6-E17C-D341-9C7A-3E5D4F7A93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150119"/>
            <a:ext cx="9144000" cy="2707881"/>
          </a:xfrm>
          <a:prstGeom prst="rect">
            <a:avLst/>
          </a:prstGeom>
        </p:spPr>
      </p:pic>
      <p:sp>
        <p:nvSpPr>
          <p:cNvPr id="3" name="Larme 2">
            <a:extLst>
              <a:ext uri="{FF2B5EF4-FFF2-40B4-BE49-F238E27FC236}">
                <a16:creationId xmlns:a16="http://schemas.microsoft.com/office/drawing/2014/main" xmlns="" id="{4D506B4A-849D-AB44-9812-215FB3FD6759}"/>
              </a:ext>
            </a:extLst>
          </p:cNvPr>
          <p:cNvSpPr/>
          <p:nvPr/>
        </p:nvSpPr>
        <p:spPr>
          <a:xfrm rot="5400000">
            <a:off x="80656" y="52903"/>
            <a:ext cx="620883" cy="627091"/>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xmlns="" id="{A78758D5-162C-F049-9442-B4BEA24275D4}"/>
              </a:ext>
            </a:extLst>
          </p:cNvPr>
          <p:cNvSpPr txBox="1"/>
          <p:nvPr/>
        </p:nvSpPr>
        <p:spPr>
          <a:xfrm>
            <a:off x="-179205" y="174373"/>
            <a:ext cx="6175968" cy="584775"/>
          </a:xfrm>
          <a:prstGeom prst="rect">
            <a:avLst/>
          </a:prstGeom>
          <a:noFill/>
        </p:spPr>
        <p:txBody>
          <a:bodyPr wrap="square" rtlCol="0">
            <a:spAutoFit/>
          </a:bodyPr>
          <a:lstStyle/>
          <a:p>
            <a:pPr algn="ctr"/>
            <a:r>
              <a:rPr lang="sl-SI" sz="3200" b="1">
                <a:solidFill>
                  <a:srgbClr val="FFA00E"/>
                </a:solidFill>
                <a:latin typeface="Calibri" panose="020F0502020204030204" pitchFamily="34" charset="0"/>
                <a:cs typeface="Calibri" panose="020F0502020204030204" pitchFamily="34" charset="0"/>
              </a:rPr>
              <a:t>EVROPSKI SVET</a:t>
            </a:r>
          </a:p>
        </p:txBody>
      </p:sp>
      <p:sp>
        <p:nvSpPr>
          <p:cNvPr id="5" name="Rectangle 4">
            <a:extLst>
              <a:ext uri="{FF2B5EF4-FFF2-40B4-BE49-F238E27FC236}">
                <a16:creationId xmlns:a16="http://schemas.microsoft.com/office/drawing/2014/main" xmlns="" id="{F1082F26-6DEA-F442-86E1-554855279581}"/>
              </a:ext>
            </a:extLst>
          </p:cNvPr>
          <p:cNvSpPr/>
          <p:nvPr/>
        </p:nvSpPr>
        <p:spPr>
          <a:xfrm rot="16200000">
            <a:off x="8042097" y="5754025"/>
            <a:ext cx="1957587" cy="246221"/>
          </a:xfrm>
          <a:prstGeom prst="rect">
            <a:avLst/>
          </a:prstGeom>
          <a:solidFill>
            <a:schemeClr val="bg1"/>
          </a:solidFill>
        </p:spPr>
        <p:txBody>
          <a:bodyPr wrap="none">
            <a:spAutoFit/>
          </a:bodyPr>
          <a:lstStyle/>
          <a:p>
            <a:r>
              <a:rPr lang="sl-SI" sz="1000" b="1">
                <a:solidFill>
                  <a:srgbClr val="FFA00E"/>
                </a:solidFill>
                <a:latin typeface="Arial" charset="0"/>
                <a:ea typeface="Arial" charset="0"/>
                <a:cs typeface="Arial" charset="0"/>
              </a:rPr>
              <a:t>KAKO DELUJE EU?</a:t>
            </a:r>
          </a:p>
        </p:txBody>
      </p:sp>
      <p:cxnSp>
        <p:nvCxnSpPr>
          <p:cNvPr id="6" name="Connecteur droit 5">
            <a:extLst>
              <a:ext uri="{FF2B5EF4-FFF2-40B4-BE49-F238E27FC236}">
                <a16:creationId xmlns:a16="http://schemas.microsoft.com/office/drawing/2014/main" xmlns="" id="{85B41424-B9B4-9A40-9E87-7416D71A063E}"/>
              </a:ext>
            </a:extLst>
          </p:cNvPr>
          <p:cNvCxnSpPr/>
          <p:nvPr/>
        </p:nvCxnSpPr>
        <p:spPr>
          <a:xfrm flipV="1">
            <a:off x="8897780" y="4867874"/>
            <a:ext cx="246221" cy="9527"/>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13" name="Wave 12"/>
          <p:cNvSpPr/>
          <p:nvPr/>
        </p:nvSpPr>
        <p:spPr>
          <a:xfrm>
            <a:off x="0" y="713460"/>
            <a:ext cx="9143999" cy="3412806"/>
          </a:xfrm>
          <a:prstGeom prst="wave">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TextBox 20"/>
          <p:cNvSpPr txBox="1"/>
          <p:nvPr/>
        </p:nvSpPr>
        <p:spPr>
          <a:xfrm>
            <a:off x="30480" y="1548128"/>
            <a:ext cx="4388122" cy="1477328"/>
          </a:xfrm>
          <a:prstGeom prst="rect">
            <a:avLst/>
          </a:prstGeom>
          <a:noFill/>
        </p:spPr>
        <p:txBody>
          <a:bodyPr wrap="square" rtlCol="0">
            <a:spAutoFit/>
          </a:bodyPr>
          <a:lstStyle/>
          <a:p>
            <a:pPr marL="285750" indent="-285750">
              <a:buFont typeface="Arial" panose="020B0604020202020204" pitchFamily="34" charset="0"/>
              <a:buChar char="•"/>
            </a:pPr>
            <a:r>
              <a:rPr lang="sl-SI">
                <a:latin typeface="Calibri" panose="020F0502020204030204" pitchFamily="34" charset="0"/>
                <a:cs typeface="Calibri" panose="020F0502020204030204" pitchFamily="34" charset="0"/>
              </a:rPr>
              <a:t>združuje </a:t>
            </a:r>
            <a:r>
              <a:rPr lang="sl-SI" b="1">
                <a:latin typeface="Calibri" panose="020F0502020204030204" pitchFamily="34" charset="0"/>
                <a:cs typeface="Calibri" panose="020F0502020204030204" pitchFamily="34" charset="0"/>
              </a:rPr>
              <a:t>voditelje in voditeljice držav</a:t>
            </a:r>
            <a:r>
              <a:rPr lang="sl-SI">
                <a:latin typeface="Calibri" panose="020F0502020204030204" pitchFamily="34" charset="0"/>
                <a:cs typeface="Calibri" panose="020F0502020204030204" pitchFamily="34" charset="0"/>
              </a:rPr>
              <a:t> </a:t>
            </a:r>
            <a:r>
              <a:rPr lang="sl-SI" b="1">
                <a:latin typeface="Calibri" panose="020F0502020204030204" pitchFamily="34" charset="0"/>
                <a:cs typeface="Calibri" panose="020F0502020204030204" pitchFamily="34" charset="0"/>
              </a:rPr>
              <a:t>in vlad</a:t>
            </a:r>
            <a:r>
              <a:rPr lang="sl-SI">
                <a:latin typeface="Calibri" panose="020F0502020204030204" pitchFamily="34" charset="0"/>
                <a:cs typeface="Calibri" panose="020F0502020204030204" pitchFamily="34" charset="0"/>
              </a:rPr>
              <a:t> vseh držav EU</a:t>
            </a:r>
          </a:p>
          <a:p>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sl-SI">
                <a:latin typeface="Calibri" panose="020F0502020204030204" pitchFamily="34" charset="0"/>
                <a:cs typeface="Calibri" panose="020F0502020204030204" pitchFamily="34" charset="0"/>
              </a:rPr>
              <a:t>določa </a:t>
            </a:r>
            <a:r>
              <a:rPr lang="sl-SI" b="1">
                <a:latin typeface="Calibri" panose="020F0502020204030204" pitchFamily="34" charset="0"/>
                <a:cs typeface="Calibri" panose="020F0502020204030204" pitchFamily="34" charset="0"/>
              </a:rPr>
              <a:t>glavne prednostne naloge in politične usmeritve EU</a:t>
            </a:r>
          </a:p>
        </p:txBody>
      </p:sp>
      <p:sp>
        <p:nvSpPr>
          <p:cNvPr id="22" name="TextBox 21"/>
          <p:cNvSpPr txBox="1"/>
          <p:nvPr/>
        </p:nvSpPr>
        <p:spPr>
          <a:xfrm>
            <a:off x="5459594" y="2097928"/>
            <a:ext cx="3657600" cy="646331"/>
          </a:xfrm>
          <a:prstGeom prst="rect">
            <a:avLst/>
          </a:prstGeom>
          <a:noFill/>
        </p:spPr>
        <p:txBody>
          <a:bodyPr wrap="square" rtlCol="0">
            <a:spAutoFit/>
          </a:bodyPr>
          <a:lstStyle/>
          <a:p>
            <a:endParaRPr lang="en-GB" dirty="0">
              <a:latin typeface="Calibri" panose="020F0502020204030204" pitchFamily="34" charset="0"/>
              <a:cs typeface="Calibri" panose="020F0502020204030204" pitchFamily="34" charset="0"/>
            </a:endParaRPr>
          </a:p>
          <a:p>
            <a:endParaRPr lang="fr-BE" dirty="0"/>
          </a:p>
        </p:txBody>
      </p:sp>
      <p:pic>
        <p:nvPicPr>
          <p:cNvPr id="23" name="Picture 2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83210" y="2955488"/>
            <a:ext cx="737680" cy="627942"/>
          </a:xfrm>
          <a:prstGeom prst="rect">
            <a:avLst/>
          </a:prstGeom>
        </p:spPr>
      </p:pic>
      <p:sp>
        <p:nvSpPr>
          <p:cNvPr id="4" name="TextBox 3"/>
          <p:cNvSpPr txBox="1"/>
          <p:nvPr/>
        </p:nvSpPr>
        <p:spPr>
          <a:xfrm>
            <a:off x="4719756" y="1566898"/>
            <a:ext cx="3741083" cy="1754326"/>
          </a:xfrm>
          <a:prstGeom prst="rect">
            <a:avLst/>
          </a:prstGeom>
          <a:noFill/>
        </p:spPr>
        <p:txBody>
          <a:bodyPr wrap="square" rtlCol="0">
            <a:spAutoFit/>
          </a:bodyPr>
          <a:lstStyle/>
          <a:p>
            <a:pPr marL="285750" indent="-285750">
              <a:buFont typeface="Arial" panose="020B0604020202020204" pitchFamily="34" charset="0"/>
              <a:buChar char="•"/>
            </a:pPr>
            <a:r>
              <a:rPr lang="sl-SI" b="1">
                <a:latin typeface="Calibri" panose="020F0502020204030204" pitchFamily="34" charset="0"/>
                <a:cs typeface="Calibri" panose="020F0502020204030204" pitchFamily="34" charset="0"/>
              </a:rPr>
              <a:t>ne</a:t>
            </a:r>
            <a:r>
              <a:rPr lang="sl-SI">
                <a:latin typeface="Calibri" panose="020F0502020204030204" pitchFamily="34" charset="0"/>
                <a:cs typeface="Calibri" panose="020F0502020204030204" pitchFamily="34" charset="0"/>
              </a:rPr>
              <a:t> sprejema zakonov EU</a:t>
            </a:r>
          </a:p>
          <a:p>
            <a:pPr marL="285750" indent="-28575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sl-SI">
                <a:latin typeface="Calibri" panose="020F0502020204030204" pitchFamily="34" charset="0"/>
                <a:cs typeface="Calibri" panose="020F0502020204030204" pitchFamily="34" charset="0"/>
              </a:rPr>
              <a:t>se vsaj štirikrat letno v </a:t>
            </a:r>
            <a:r>
              <a:rPr lang="sl-SI" b="1">
                <a:latin typeface="Calibri" panose="020F0502020204030204" pitchFamily="34" charset="0"/>
                <a:cs typeface="Calibri" panose="020F0502020204030204" pitchFamily="34" charset="0"/>
              </a:rPr>
              <a:t>Bruslju</a:t>
            </a:r>
            <a:r>
              <a:rPr lang="sl-SI">
                <a:latin typeface="Calibri" panose="020F0502020204030204" pitchFamily="34" charset="0"/>
                <a:cs typeface="Calibri" panose="020F0502020204030204" pitchFamily="34" charset="0"/>
              </a:rPr>
              <a:t> (Belgija) ali </a:t>
            </a:r>
            <a:r>
              <a:rPr lang="sl-SI" b="1">
                <a:latin typeface="Calibri" panose="020F0502020204030204" pitchFamily="34" charset="0"/>
                <a:cs typeface="Calibri" panose="020F0502020204030204" pitchFamily="34" charset="0"/>
              </a:rPr>
              <a:t>Luxembourgu</a:t>
            </a:r>
            <a:r>
              <a:rPr lang="sl-SI">
                <a:latin typeface="Calibri" panose="020F0502020204030204" pitchFamily="34" charset="0"/>
                <a:cs typeface="Calibri" panose="020F0502020204030204" pitchFamily="34" charset="0"/>
              </a:rPr>
              <a:t> (Luksemburg) sestane na evropskem vrhu</a:t>
            </a:r>
          </a:p>
        </p:txBody>
      </p:sp>
      <p:sp>
        <p:nvSpPr>
          <p:cNvPr id="14" name="TextBox 13"/>
          <p:cNvSpPr txBox="1"/>
          <p:nvPr/>
        </p:nvSpPr>
        <p:spPr>
          <a:xfrm>
            <a:off x="8085156" y="6692205"/>
            <a:ext cx="1625248" cy="184666"/>
          </a:xfrm>
          <a:prstGeom prst="rect">
            <a:avLst/>
          </a:prstGeom>
          <a:noFill/>
        </p:spPr>
        <p:txBody>
          <a:bodyPr wrap="square" rtlCol="0">
            <a:spAutoFit/>
          </a:bodyPr>
          <a:lstStyle/>
          <a:p>
            <a:r>
              <a:rPr lang="sl-SI" sz="600" i="1">
                <a:solidFill>
                  <a:schemeClr val="bg1"/>
                </a:solidFill>
              </a:rPr>
              <a:t>© </a:t>
            </a:r>
            <a:r>
              <a:rPr lang="sl-SI" sz="600">
                <a:solidFill>
                  <a:schemeClr val="bg1"/>
                </a:solidFill>
              </a:rPr>
              <a:t>EVROPSKA UNIJA</a:t>
            </a:r>
          </a:p>
        </p:txBody>
      </p:sp>
    </p:spTree>
    <p:extLst>
      <p:ext uri="{BB962C8B-B14F-4D97-AF65-F5344CB8AC3E}">
        <p14:creationId xmlns:p14="http://schemas.microsoft.com/office/powerpoint/2010/main" val="224477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2000">
              <a:schemeClr val="accent2">
                <a:lumMod val="40000"/>
                <a:lumOff val="60000"/>
              </a:schemeClr>
            </a:gs>
            <a:gs pos="83000">
              <a:schemeClr val="accent2">
                <a:lumMod val="40000"/>
                <a:lumOff val="60000"/>
              </a:schemeClr>
            </a:gs>
            <a:gs pos="100000">
              <a:schemeClr val="accent2">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80753" y="56007"/>
            <a:ext cx="5273749" cy="861774"/>
          </a:xfrm>
          <a:prstGeom prst="rect">
            <a:avLst/>
          </a:prstGeom>
          <a:noFill/>
        </p:spPr>
        <p:txBody>
          <a:bodyPr wrap="square" rtlCol="0">
            <a:spAutoFit/>
          </a:bodyPr>
          <a:lstStyle/>
          <a:p>
            <a:pPr algn="ctr"/>
            <a:r>
              <a:rPr lang="sl-SI" sz="3200" b="1">
                <a:solidFill>
                  <a:srgbClr val="FFA00E"/>
                </a:solidFill>
                <a:latin typeface="Calibri" panose="020F0502020204030204" pitchFamily="34" charset="0"/>
                <a:cs typeface="Calibri" panose="020F0502020204030204" pitchFamily="34" charset="0"/>
              </a:rPr>
              <a:t>SVET EU</a:t>
            </a:r>
          </a:p>
          <a:p>
            <a:endParaRPr lang="fr-BE" dirty="0"/>
          </a:p>
        </p:txBody>
      </p:sp>
      <p:sp>
        <p:nvSpPr>
          <p:cNvPr id="3" name="Larme 2">
            <a:extLst>
              <a:ext uri="{FF2B5EF4-FFF2-40B4-BE49-F238E27FC236}">
                <a16:creationId xmlns:a16="http://schemas.microsoft.com/office/drawing/2014/main" xmlns="" id="{4D506B4A-849D-AB44-9812-215FB3FD6759}"/>
              </a:ext>
            </a:extLst>
          </p:cNvPr>
          <p:cNvSpPr/>
          <p:nvPr/>
        </p:nvSpPr>
        <p:spPr>
          <a:xfrm rot="5400000">
            <a:off x="80656" y="52903"/>
            <a:ext cx="620883" cy="627091"/>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279341" y="917781"/>
            <a:ext cx="4165068" cy="5695670"/>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TextBox 4"/>
          <p:cNvSpPr txBox="1"/>
          <p:nvPr/>
        </p:nvSpPr>
        <p:spPr>
          <a:xfrm>
            <a:off x="279341" y="923437"/>
            <a:ext cx="4165068" cy="4524315"/>
          </a:xfrm>
          <a:prstGeom prst="rect">
            <a:avLst/>
          </a:prstGeom>
          <a:noFill/>
        </p:spPr>
        <p:txBody>
          <a:bodyPr wrap="square" rtlCol="0">
            <a:spAutoFit/>
          </a:bodyPr>
          <a:lstStyle/>
          <a:p>
            <a:pPr marL="285750" indent="-285750">
              <a:buFont typeface="Arial" panose="020B0604020202020204" pitchFamily="34" charset="0"/>
              <a:buChar char="•"/>
            </a:pPr>
            <a:r>
              <a:rPr lang="sl-SI" b="1">
                <a:latin typeface="Calibri" panose="020F0502020204030204" pitchFamily="34" charset="0"/>
                <a:cs typeface="Calibri" panose="020F0502020204030204" pitchFamily="34" charset="0"/>
              </a:rPr>
              <a:t>zastopa vlade </a:t>
            </a:r>
            <a:r>
              <a:rPr lang="sl-SI">
                <a:latin typeface="Calibri" panose="020F0502020204030204" pitchFamily="34" charset="0"/>
                <a:cs typeface="Calibri" panose="020F0502020204030204" pitchFamily="34" charset="0"/>
              </a:rPr>
              <a:t>držav EU</a:t>
            </a:r>
          </a:p>
          <a:p>
            <a:pPr marL="285750" indent="-28575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sl-SI" b="1">
                <a:latin typeface="Calibri" panose="020F0502020204030204" pitchFamily="34" charset="0"/>
                <a:cs typeface="Calibri" panose="020F0502020204030204" pitchFamily="34" charset="0"/>
              </a:rPr>
              <a:t>združuje ministre in ministrice</a:t>
            </a:r>
            <a:r>
              <a:rPr lang="sl-SI">
                <a:latin typeface="Calibri" panose="020F0502020204030204" pitchFamily="34" charset="0"/>
                <a:cs typeface="Calibri" panose="020F0502020204030204" pitchFamily="34" charset="0"/>
              </a:rPr>
              <a:t> držav EU, ki se sestanejo, da bi razpravljali o vprašanjih EU (kmetijstvo, zunanje zadeve, pravosodje itd.)</a:t>
            </a:r>
          </a:p>
          <a:p>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sl-SI">
                <a:latin typeface="Calibri" panose="020F0502020204030204" pitchFamily="34" charset="0"/>
                <a:cs typeface="Calibri" panose="020F0502020204030204" pitchFamily="34" charset="0"/>
              </a:rPr>
              <a:t>skupaj z Evropskim parlamentom sprejema </a:t>
            </a:r>
            <a:r>
              <a:rPr lang="sl-SI" b="1">
                <a:latin typeface="Calibri" panose="020F0502020204030204" pitchFamily="34" charset="0"/>
                <a:cs typeface="Calibri" panose="020F0502020204030204" pitchFamily="34" charset="0"/>
              </a:rPr>
              <a:t>sklepe</a:t>
            </a:r>
            <a:r>
              <a:rPr lang="sl-SI">
                <a:latin typeface="Calibri" panose="020F0502020204030204" pitchFamily="34" charset="0"/>
                <a:cs typeface="Calibri" panose="020F0502020204030204" pitchFamily="34" charset="0"/>
              </a:rPr>
              <a:t> in </a:t>
            </a:r>
            <a:r>
              <a:rPr lang="sl-SI" b="1">
                <a:latin typeface="Calibri" panose="020F0502020204030204" pitchFamily="34" charset="0"/>
                <a:cs typeface="Calibri" panose="020F0502020204030204" pitchFamily="34" charset="0"/>
              </a:rPr>
              <a:t>zakone</a:t>
            </a:r>
          </a:p>
          <a:p>
            <a:pPr marL="285750" indent="-285750">
              <a:buFont typeface="Arial" panose="020B0604020202020204" pitchFamily="34" charset="0"/>
              <a:buChar char="•"/>
            </a:pPr>
            <a:endParaRPr lang="en-GB"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sl-SI">
                <a:latin typeface="Calibri" panose="020F0502020204030204" pitchFamily="34" charset="0"/>
                <a:cs typeface="Calibri" panose="020F0502020204030204" pitchFamily="34" charset="0"/>
              </a:rPr>
              <a:t>ima </a:t>
            </a:r>
            <a:r>
              <a:rPr lang="sl-SI" b="1">
                <a:latin typeface="Calibri" panose="020F0502020204030204" pitchFamily="34" charset="0"/>
                <a:cs typeface="Calibri" panose="020F0502020204030204" pitchFamily="34" charset="0"/>
              </a:rPr>
              <a:t>šestmesečno predsedstvo</a:t>
            </a:r>
            <a:r>
              <a:rPr lang="sl-SI">
                <a:latin typeface="Calibri" panose="020F0502020204030204" pitchFamily="34" charset="0"/>
                <a:cs typeface="Calibri" panose="020F0502020204030204" pitchFamily="34" charset="0"/>
              </a:rPr>
              <a:t> – vsakih šest mesecev predsedstvo prevzame druga država EU</a:t>
            </a:r>
          </a:p>
          <a:p>
            <a:pPr marL="285750" indent="-28575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sl-SI">
                <a:latin typeface="Calibri" panose="020F0502020204030204" pitchFamily="34" charset="0"/>
                <a:cs typeface="Calibri" panose="020F0502020204030204" pitchFamily="34" charset="0"/>
              </a:rPr>
              <a:t>zaseda v </a:t>
            </a:r>
            <a:r>
              <a:rPr lang="sl-SI" b="1">
                <a:latin typeface="Calibri" panose="020F0502020204030204" pitchFamily="34" charset="0"/>
                <a:cs typeface="Calibri" panose="020F0502020204030204" pitchFamily="34" charset="0"/>
              </a:rPr>
              <a:t>Bruslju </a:t>
            </a:r>
            <a:r>
              <a:rPr lang="sl-SI">
                <a:latin typeface="Calibri" panose="020F0502020204030204" pitchFamily="34" charset="0"/>
                <a:cs typeface="Calibri" panose="020F0502020204030204" pitchFamily="34" charset="0"/>
              </a:rPr>
              <a:t>ali </a:t>
            </a:r>
            <a:r>
              <a:rPr lang="sl-SI" b="1">
                <a:latin typeface="Calibri" panose="020F0502020204030204" pitchFamily="34" charset="0"/>
                <a:cs typeface="Calibri" panose="020F0502020204030204" pitchFamily="34" charset="0"/>
              </a:rPr>
              <a:t>Luxembourgu</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805" y="917781"/>
            <a:ext cx="3116859" cy="2080503"/>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6805" y="3283770"/>
            <a:ext cx="3186297" cy="3329681"/>
          </a:xfrm>
          <a:prstGeom prst="rect">
            <a:avLst/>
          </a:prstGeom>
        </p:spPr>
      </p:pic>
      <p:sp>
        <p:nvSpPr>
          <p:cNvPr id="8" name="Rectangle 7">
            <a:extLst>
              <a:ext uri="{FF2B5EF4-FFF2-40B4-BE49-F238E27FC236}">
                <a16:creationId xmlns:a16="http://schemas.microsoft.com/office/drawing/2014/main" xmlns="" id="{29035EC9-303B-AE47-815D-6078FEB3C030}"/>
              </a:ext>
            </a:extLst>
          </p:cNvPr>
          <p:cNvSpPr/>
          <p:nvPr/>
        </p:nvSpPr>
        <p:spPr>
          <a:xfrm rot="16200000">
            <a:off x="8042096" y="5663476"/>
            <a:ext cx="1957587" cy="246221"/>
          </a:xfrm>
          <a:prstGeom prst="rect">
            <a:avLst/>
          </a:prstGeom>
        </p:spPr>
        <p:txBody>
          <a:bodyPr wrap="none">
            <a:spAutoFit/>
          </a:bodyPr>
          <a:lstStyle/>
          <a:p>
            <a:r>
              <a:rPr lang="sl-SI" sz="1000" b="1">
                <a:solidFill>
                  <a:srgbClr val="FFA00E"/>
                </a:solidFill>
                <a:latin typeface="Arial" charset="0"/>
                <a:ea typeface="Arial" charset="0"/>
                <a:cs typeface="Arial" charset="0"/>
              </a:rPr>
              <a:t>KAKO DELUJE EU?</a:t>
            </a:r>
          </a:p>
        </p:txBody>
      </p:sp>
      <p:cxnSp>
        <p:nvCxnSpPr>
          <p:cNvPr id="9" name="Connecteur droit 5">
            <a:extLst>
              <a:ext uri="{FF2B5EF4-FFF2-40B4-BE49-F238E27FC236}">
                <a16:creationId xmlns:a16="http://schemas.microsoft.com/office/drawing/2014/main" xmlns="" id="{BE4C977B-1CA3-6649-A2C0-89BD82B35944}"/>
              </a:ext>
            </a:extLst>
          </p:cNvPr>
          <p:cNvCxnSpPr/>
          <p:nvPr/>
        </p:nvCxnSpPr>
        <p:spPr>
          <a:xfrm flipV="1">
            <a:off x="8906897" y="4867875"/>
            <a:ext cx="244681" cy="9526"/>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981040" y="2864028"/>
            <a:ext cx="1625248" cy="184666"/>
          </a:xfrm>
          <a:prstGeom prst="rect">
            <a:avLst/>
          </a:prstGeom>
          <a:noFill/>
        </p:spPr>
        <p:txBody>
          <a:bodyPr wrap="square" rtlCol="0">
            <a:spAutoFit/>
          </a:bodyPr>
          <a:lstStyle/>
          <a:p>
            <a:r>
              <a:rPr lang="sl-SI" sz="600" i="1">
                <a:solidFill>
                  <a:schemeClr val="bg1"/>
                </a:solidFill>
              </a:rPr>
              <a:t>© </a:t>
            </a:r>
            <a:r>
              <a:rPr lang="sl-SI" sz="600">
                <a:solidFill>
                  <a:schemeClr val="bg1"/>
                </a:solidFill>
              </a:rPr>
              <a:t>EVROPSKA UNIJA</a:t>
            </a:r>
          </a:p>
        </p:txBody>
      </p:sp>
      <p:sp>
        <p:nvSpPr>
          <p:cNvPr id="13" name="TextBox 12"/>
          <p:cNvSpPr txBox="1"/>
          <p:nvPr/>
        </p:nvSpPr>
        <p:spPr>
          <a:xfrm>
            <a:off x="6981040" y="3283770"/>
            <a:ext cx="1625248" cy="184666"/>
          </a:xfrm>
          <a:prstGeom prst="rect">
            <a:avLst/>
          </a:prstGeom>
          <a:noFill/>
        </p:spPr>
        <p:txBody>
          <a:bodyPr wrap="square" rtlCol="0">
            <a:spAutoFit/>
          </a:bodyPr>
          <a:lstStyle/>
          <a:p>
            <a:r>
              <a:rPr lang="sl-SI" sz="600" i="1"/>
              <a:t>© </a:t>
            </a:r>
            <a:r>
              <a:rPr lang="sl-SI" sz="600"/>
              <a:t>EVROPSKA UNIJA</a:t>
            </a:r>
          </a:p>
        </p:txBody>
      </p:sp>
    </p:spTree>
    <p:extLst>
      <p:ext uri="{BB962C8B-B14F-4D97-AF65-F5344CB8AC3E}">
        <p14:creationId xmlns:p14="http://schemas.microsoft.com/office/powerpoint/2010/main" val="989754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2000">
              <a:schemeClr val="accent2">
                <a:lumMod val="40000"/>
                <a:lumOff val="60000"/>
              </a:schemeClr>
            </a:gs>
            <a:gs pos="83000">
              <a:schemeClr val="accent2">
                <a:lumMod val="40000"/>
                <a:lumOff val="60000"/>
              </a:schemeClr>
            </a:gs>
            <a:gs pos="100000">
              <a:schemeClr val="accent2">
                <a:lumMod val="40000"/>
                <a:lumOff val="60000"/>
              </a:schemeClr>
            </a:gs>
          </a:gsLst>
          <a:lin ang="5400000" scaled="1"/>
        </a:gradFill>
        <a:effectLst/>
      </p:bgPr>
    </p:bg>
    <p:spTree>
      <p:nvGrpSpPr>
        <p:cNvPr id="1" name=""/>
        <p:cNvGrpSpPr/>
        <p:nvPr/>
      </p:nvGrpSpPr>
      <p:grpSpPr>
        <a:xfrm>
          <a:off x="0" y="0"/>
          <a:ext cx="0" cy="0"/>
          <a:chOff x="0" y="0"/>
          <a:chExt cx="0" cy="0"/>
        </a:xfrm>
      </p:grpSpPr>
      <p:sp>
        <p:nvSpPr>
          <p:cNvPr id="5" name="ZoneTexte 4"/>
          <p:cNvSpPr txBox="1"/>
          <p:nvPr/>
        </p:nvSpPr>
        <p:spPr>
          <a:xfrm>
            <a:off x="632941" y="-3458"/>
            <a:ext cx="68160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3200" b="1" i="0" u="none" strike="noStrike" kern="1200" cap="none" spc="0" normalizeH="0" baseline="0" noProof="0">
                <a:ln>
                  <a:noFill/>
                </a:ln>
                <a:solidFill>
                  <a:srgbClr val="FFA00E"/>
                </a:solidFill>
                <a:effectLst/>
                <a:uLnTx/>
                <a:uFillTx/>
                <a:latin typeface="Calibri" panose="020F0502020204030204"/>
                <a:ea typeface="+mn-ea"/>
                <a:cs typeface="+mn-cs"/>
              </a:rPr>
              <a:t>EVROPSKA KOMISIJA</a:t>
            </a:r>
          </a:p>
        </p:txBody>
      </p:sp>
      <p:sp>
        <p:nvSpPr>
          <p:cNvPr id="7" name="Rectangle 6">
            <a:extLst>
              <a:ext uri="{FF2B5EF4-FFF2-40B4-BE49-F238E27FC236}">
                <a16:creationId xmlns:a16="http://schemas.microsoft.com/office/drawing/2014/main" xmlns="" id="{29035EC9-303B-AE47-815D-6078FEB3C030}"/>
              </a:ext>
            </a:extLst>
          </p:cNvPr>
          <p:cNvSpPr/>
          <p:nvPr/>
        </p:nvSpPr>
        <p:spPr>
          <a:xfrm rot="16200000">
            <a:off x="8042096" y="5663476"/>
            <a:ext cx="1957587"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000" b="1" i="0" u="none" strike="noStrike" kern="1200" cap="none" spc="0" normalizeH="0" baseline="0" noProof="0">
                <a:ln>
                  <a:noFill/>
                </a:ln>
                <a:solidFill>
                  <a:srgbClr val="FFA00E"/>
                </a:solidFill>
                <a:effectLst/>
                <a:uLnTx/>
                <a:uFillTx/>
                <a:latin typeface="Arial" charset="0"/>
                <a:ea typeface="Arial" charset="0"/>
                <a:cs typeface="Arial" charset="0"/>
              </a:rPr>
              <a:t>KAKO DELUJE EU?</a:t>
            </a:r>
          </a:p>
        </p:txBody>
      </p:sp>
      <p:cxnSp>
        <p:nvCxnSpPr>
          <p:cNvPr id="8" name="Connecteur droit 7">
            <a:extLst>
              <a:ext uri="{FF2B5EF4-FFF2-40B4-BE49-F238E27FC236}">
                <a16:creationId xmlns:a16="http://schemas.microsoft.com/office/drawing/2014/main" xmlns=""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6" name="Larme 5">
            <a:extLst>
              <a:ext uri="{FF2B5EF4-FFF2-40B4-BE49-F238E27FC236}">
                <a16:creationId xmlns:a16="http://schemas.microsoft.com/office/drawing/2014/main" xmlns="" id="{B1A02FCE-8309-6548-8758-7EC6D4FA6C66}"/>
              </a:ext>
            </a:extLst>
          </p:cNvPr>
          <p:cNvSpPr/>
          <p:nvPr/>
        </p:nvSpPr>
        <p:spPr>
          <a:xfrm rot="5551977">
            <a:off x="21234" y="27677"/>
            <a:ext cx="579604" cy="583070"/>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Wave 1"/>
          <p:cNvSpPr/>
          <p:nvPr/>
        </p:nvSpPr>
        <p:spPr>
          <a:xfrm>
            <a:off x="2" y="542401"/>
            <a:ext cx="9143997" cy="3715830"/>
          </a:xfrm>
          <a:prstGeom prst="wave">
            <a:avLst>
              <a:gd name="adj1" fmla="val 12500"/>
              <a:gd name="adj2" fmla="val 116"/>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523409" y="777044"/>
            <a:ext cx="4633382" cy="258532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1800" b="1" i="0" u="none" strike="noStrike" kern="1200" cap="none" spc="0" normalizeH="0" baseline="0" noProof="0">
                <a:ln>
                  <a:noFill/>
                </a:ln>
                <a:solidFill>
                  <a:prstClr val="black"/>
                </a:solidFill>
                <a:effectLst/>
                <a:uLnTx/>
                <a:uFillTx/>
                <a:latin typeface="Calibri" panose="020F0502020204030204"/>
                <a:ea typeface="+mn-ea"/>
                <a:cs typeface="+mn-cs"/>
              </a:rPr>
              <a:t>zastopa skupne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1" i="0" u="none" strike="noStrike" kern="1200" cap="none" spc="0" normalizeH="0" baseline="0" noProof="0">
                <a:ln>
                  <a:noFill/>
                </a:ln>
                <a:solidFill>
                  <a:prstClr val="black"/>
                </a:solidFill>
                <a:effectLst/>
                <a:uLnTx/>
                <a:uFillTx/>
                <a:latin typeface="Calibri" panose="020F0502020204030204"/>
                <a:ea typeface="+mn-ea"/>
                <a:cs typeface="+mn-cs"/>
              </a:rPr>
              <a:t>     interese EU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1800" b="0" i="0" u="none" strike="noStrike" kern="1200" cap="none" spc="0" normalizeH="0" baseline="0" noProof="0">
                <a:ln>
                  <a:noFill/>
                </a:ln>
                <a:solidFill>
                  <a:prstClr val="black"/>
                </a:solidFill>
                <a:effectLst/>
                <a:uLnTx/>
                <a:uFillTx/>
                <a:latin typeface="Calibri" panose="020F0502020204030204"/>
                <a:ea typeface="+mn-ea"/>
                <a:cs typeface="+mn-cs"/>
              </a:rPr>
              <a:t>sestavljajo jo </a:t>
            </a:r>
            <a:r>
              <a:rPr kumimoji="0" lang="sl-SI" sz="1800" b="1" i="0" u="none" strike="noStrike" kern="1200" cap="none" spc="0" normalizeH="0" baseline="0" noProof="0">
                <a:ln>
                  <a:noFill/>
                </a:ln>
                <a:solidFill>
                  <a:prstClr val="black"/>
                </a:solidFill>
                <a:effectLst/>
                <a:uLnTx/>
                <a:uFillTx/>
                <a:latin typeface="Calibri" panose="020F0502020204030204"/>
                <a:ea typeface="+mn-ea"/>
                <a:cs typeface="+mn-cs"/>
              </a:rPr>
              <a:t>predsednik/predsednica</a:t>
            </a:r>
            <a:r>
              <a:rPr kumimoji="0" lang="sl-SI" sz="1800" b="0" i="0" u="none" strike="noStrike" kern="1200" cap="none" spc="0" normalizeH="0" baseline="0" noProof="0">
                <a:ln>
                  <a:noFill/>
                </a:ln>
                <a:solidFill>
                  <a:prstClr val="black"/>
                </a:solidFill>
                <a:effectLst/>
                <a:uLnTx/>
                <a:uFillTx/>
                <a:latin typeface="Calibri" panose="020F0502020204030204"/>
                <a:ea typeface="+mn-ea"/>
                <a:cs typeface="+mn-cs"/>
              </a:rPr>
              <a:t> in </a:t>
            </a:r>
            <a:r>
              <a:rPr kumimoji="0" lang="sl-SI" sz="1800" b="1" i="0" u="none" strike="noStrike" kern="1200" cap="none" spc="0" normalizeH="0" baseline="0" noProof="0">
                <a:ln>
                  <a:noFill/>
                </a:ln>
                <a:solidFill>
                  <a:prstClr val="black"/>
                </a:solidFill>
                <a:effectLst/>
                <a:uLnTx/>
                <a:uFillTx/>
                <a:latin typeface="Calibri" panose="020F0502020204030204"/>
                <a:ea typeface="+mn-ea"/>
                <a:cs typeface="+mn-cs"/>
              </a:rPr>
              <a:t>po en komisar/ena komisarka</a:t>
            </a:r>
            <a:r>
              <a:rPr kumimoji="0" lang="sl-SI" sz="1800" b="0" i="0" u="none" strike="noStrike" kern="1200" cap="none" spc="0" normalizeH="0" baseline="0" noProof="0">
                <a:ln>
                  <a:noFill/>
                </a:ln>
                <a:solidFill>
                  <a:prstClr val="black"/>
                </a:solidFill>
                <a:effectLst/>
                <a:uLnTx/>
                <a:uFillTx/>
                <a:latin typeface="Calibri" panose="020F0502020204030204"/>
                <a:ea typeface="+mn-ea"/>
                <a:cs typeface="+mn-cs"/>
              </a:rPr>
              <a:t> iz vsake države EU, ki je pristojen/-jna za posamezno področje, kot so </a:t>
            </a:r>
            <a:r>
              <a:rPr kumimoji="0" lang="sl-SI" sz="1800" b="1" i="0" u="none" strike="noStrike" kern="1200" cap="none" spc="0" normalizeH="0" baseline="0" noProof="0">
                <a:ln>
                  <a:noFill/>
                </a:ln>
                <a:solidFill>
                  <a:prstClr val="black"/>
                </a:solidFill>
                <a:effectLst/>
                <a:uLnTx/>
                <a:uFillTx/>
                <a:latin typeface="Calibri" panose="020F0502020204030204"/>
                <a:ea typeface="+mn-ea"/>
                <a:cs typeface="+mn-cs"/>
              </a:rPr>
              <a:t>gospodarstvo</a:t>
            </a:r>
            <a:r>
              <a:rPr kumimoji="0" lang="sl-SI"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sl-SI" sz="1800" b="1" i="0" u="none" strike="noStrike" kern="1200" cap="none" spc="0" normalizeH="0" baseline="0" noProof="0">
                <a:ln>
                  <a:noFill/>
                </a:ln>
                <a:solidFill>
                  <a:prstClr val="black"/>
                </a:solidFill>
                <a:effectLst/>
                <a:uLnTx/>
                <a:uFillTx/>
                <a:latin typeface="Calibri" panose="020F0502020204030204"/>
                <a:ea typeface="+mn-ea"/>
                <a:cs typeface="+mn-cs"/>
              </a:rPr>
              <a:t>kmetijstvo</a:t>
            </a:r>
            <a:r>
              <a:rPr kumimoji="0" lang="sl-SI"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sl-SI" sz="1800" b="1" i="0" u="none" strike="noStrike" kern="1200" cap="none" spc="0" normalizeH="0" baseline="0" noProof="0">
                <a:ln>
                  <a:noFill/>
                </a:ln>
                <a:solidFill>
                  <a:prstClr val="black"/>
                </a:solidFill>
                <a:effectLst/>
                <a:uLnTx/>
                <a:uFillTx/>
                <a:latin typeface="Calibri" panose="020F0502020204030204"/>
                <a:ea typeface="+mn-ea"/>
                <a:cs typeface="+mn-cs"/>
              </a:rPr>
              <a:t>promet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1800" b="0" i="0" u="none" strike="noStrike" kern="1200" cap="none" spc="0" normalizeH="0" baseline="0" noProof="0">
                <a:ln>
                  <a:noFill/>
                </a:ln>
                <a:solidFill>
                  <a:prstClr val="black"/>
                </a:solidFill>
                <a:effectLst/>
                <a:uLnTx/>
                <a:uFillTx/>
                <a:latin typeface="Calibri" panose="020F0502020204030204"/>
                <a:ea typeface="+mn-ea"/>
                <a:cs typeface="+mn-cs"/>
              </a:rPr>
              <a:t>predlaga </a:t>
            </a:r>
            <a:r>
              <a:rPr kumimoji="0" lang="sl-SI" sz="1800" b="1" i="0" u="none" strike="noStrike" kern="1200" cap="none" spc="0" normalizeH="0" baseline="0" noProof="0">
                <a:ln>
                  <a:noFill/>
                </a:ln>
                <a:solidFill>
                  <a:prstClr val="black"/>
                </a:solidFill>
                <a:effectLst/>
                <a:uLnTx/>
                <a:uFillTx/>
                <a:latin typeface="Calibri" panose="020F0502020204030204"/>
                <a:ea typeface="+mn-ea"/>
                <a:cs typeface="+mn-cs"/>
              </a:rPr>
              <a:t>nove zakone</a:t>
            </a:r>
            <a:r>
              <a:rPr kumimoji="0" lang="sl-SI" sz="1800" b="0" i="0" u="none" strike="noStrike" kern="1200" cap="none" spc="0" normalizeH="0" baseline="0" noProof="0">
                <a:ln>
                  <a:noFill/>
                </a:ln>
                <a:solidFill>
                  <a:prstClr val="black"/>
                </a:solidFill>
                <a:effectLst/>
                <a:uLnTx/>
                <a:uFillTx/>
                <a:latin typeface="Calibri" panose="020F0502020204030204"/>
                <a:ea typeface="+mn-ea"/>
                <a:cs typeface="+mn-cs"/>
              </a:rPr>
              <a:t> in </a:t>
            </a:r>
            <a:r>
              <a:rPr kumimoji="0" lang="sl-SI" sz="1800" b="1" i="0" u="none" strike="noStrike" kern="1200" cap="none" spc="0" normalizeH="0" baseline="0" noProof="0">
                <a:ln>
                  <a:noFill/>
                </a:ln>
                <a:solidFill>
                  <a:prstClr val="black"/>
                </a:solidFill>
                <a:effectLst/>
                <a:uLnTx/>
                <a:uFillTx/>
                <a:latin typeface="Calibri" panose="020F0502020204030204"/>
                <a:ea typeface="+mn-ea"/>
                <a:cs typeface="+mn-cs"/>
              </a:rPr>
              <a:t>programe</a:t>
            </a:r>
          </a:p>
        </p:txBody>
      </p:sp>
      <p:sp>
        <p:nvSpPr>
          <p:cNvPr id="13" name="TextBox 12"/>
          <p:cNvSpPr txBox="1"/>
          <p:nvPr/>
        </p:nvSpPr>
        <p:spPr>
          <a:xfrm>
            <a:off x="5066853" y="1481908"/>
            <a:ext cx="4077148" cy="258532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1800" b="1" i="0" u="none" strike="noStrike" kern="1200" cap="none" spc="0" normalizeH="0" baseline="0" noProof="0">
                <a:ln>
                  <a:noFill/>
                </a:ln>
                <a:solidFill>
                  <a:prstClr val="black"/>
                </a:solidFill>
                <a:effectLst/>
                <a:uLnTx/>
                <a:uFillTx/>
                <a:latin typeface="Calibri" panose="020F0502020204030204"/>
                <a:ea typeface="+mn-ea"/>
                <a:cs typeface="+mn-cs"/>
              </a:rPr>
              <a:t>izvoli</a:t>
            </a:r>
            <a:r>
              <a:rPr kumimoji="0" lang="sl-SI" sz="1800" b="0" i="0" u="none" strike="noStrike" kern="1200" cap="none" spc="0" normalizeH="0" baseline="0" noProof="0">
                <a:ln>
                  <a:noFill/>
                </a:ln>
                <a:solidFill>
                  <a:prstClr val="black"/>
                </a:solidFill>
                <a:effectLst/>
                <a:uLnTx/>
                <a:uFillTx/>
                <a:latin typeface="Calibri" panose="020F0502020204030204"/>
                <a:ea typeface="+mn-ea"/>
                <a:cs typeface="+mn-cs"/>
              </a:rPr>
              <a:t> jo Parlament za </a:t>
            </a:r>
            <a:br>
              <a:rPr kumimoji="0" lang="sl-SI"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sl-SI" sz="1800" b="0" i="0" u="none" strike="noStrike" kern="1200" cap="none" spc="0" normalizeH="0" baseline="0" noProof="0">
                <a:ln>
                  <a:noFill/>
                </a:ln>
                <a:solidFill>
                  <a:prstClr val="black"/>
                </a:solidFill>
                <a:effectLst/>
                <a:uLnTx/>
                <a:uFillTx/>
                <a:latin typeface="Calibri" panose="020F0502020204030204"/>
                <a:ea typeface="+mn-ea"/>
                <a:cs typeface="+mn-cs"/>
              </a:rPr>
              <a:t>pet let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1800" b="1" i="0" u="none" strike="noStrike" kern="1200" cap="none" spc="0" normalizeH="0" baseline="0" noProof="0">
                <a:ln>
                  <a:noFill/>
                </a:ln>
                <a:solidFill>
                  <a:prstClr val="black"/>
                </a:solidFill>
                <a:effectLst/>
                <a:uLnTx/>
                <a:uFillTx/>
                <a:latin typeface="Calibri" panose="020F0502020204030204"/>
                <a:ea typeface="+mn-ea"/>
                <a:cs typeface="+mn-cs"/>
              </a:rPr>
              <a:t>upravlja politike EU in</a:t>
            </a:r>
            <a:br>
              <a:rPr kumimoji="0" lang="sl-SI" sz="18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sl-SI" sz="1800" b="1" i="0" u="none" strike="noStrike" kern="1200" cap="none" spc="0" normalizeH="0" baseline="0" noProof="0">
                <a:ln>
                  <a:noFill/>
                </a:ln>
                <a:solidFill>
                  <a:prstClr val="black"/>
                </a:solidFill>
                <a:effectLst/>
                <a:uLnTx/>
                <a:uFillTx/>
                <a:latin typeface="Calibri" panose="020F0502020204030204"/>
                <a:ea typeface="+mn-ea"/>
                <a:cs typeface="+mn-cs"/>
              </a:rPr>
              <a:t>proračun EU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1800" b="0" i="0" u="none" strike="noStrike" kern="1200" cap="none" spc="0" normalizeH="0" baseline="0" noProof="0">
                <a:ln>
                  <a:noFill/>
                </a:ln>
                <a:solidFill>
                  <a:prstClr val="black"/>
                </a:solidFill>
                <a:effectLst/>
                <a:uLnTx/>
                <a:uFillTx/>
                <a:latin typeface="Calibri" panose="020F0502020204030204"/>
                <a:ea typeface="+mn-ea"/>
                <a:cs typeface="+mn-cs"/>
              </a:rPr>
              <a:t>je varuhinja Pogodb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1800" b="0" i="0" u="none" strike="noStrike" kern="1200" cap="none" spc="0" normalizeH="0" baseline="0" noProof="0">
                <a:ln>
                  <a:noFill/>
                </a:ln>
                <a:solidFill>
                  <a:prstClr val="black"/>
                </a:solidFill>
                <a:effectLst/>
                <a:uLnTx/>
                <a:uFillTx/>
                <a:latin typeface="Calibri" panose="020F0502020204030204"/>
                <a:ea typeface="+mn-ea"/>
                <a:cs typeface="+mn-cs"/>
              </a:rPr>
              <a:t>sedež ima v </a:t>
            </a:r>
            <a:r>
              <a:rPr kumimoji="0" lang="sl-SI" sz="1800" b="1" i="0" u="none" strike="noStrike" kern="1200" cap="none" spc="0" normalizeH="0" baseline="0" noProof="0">
                <a:ln>
                  <a:noFill/>
                </a:ln>
                <a:solidFill>
                  <a:prstClr val="black"/>
                </a:solidFill>
                <a:effectLst/>
                <a:uLnTx/>
                <a:uFillTx/>
                <a:latin typeface="Calibri" panose="020F0502020204030204"/>
                <a:ea typeface="+mn-ea"/>
                <a:cs typeface="+mn-cs"/>
              </a:rPr>
              <a:t>Bruslju in Luxembourgu</a:t>
            </a:r>
          </a:p>
        </p:txBody>
      </p:sp>
      <p:pic>
        <p:nvPicPr>
          <p:cNvPr id="15" name="Image 10">
            <a:extLst>
              <a:ext uri="{FF2B5EF4-FFF2-40B4-BE49-F238E27FC236}">
                <a16:creationId xmlns:a16="http://schemas.microsoft.com/office/drawing/2014/main" xmlns="" id="{2F9512DC-1BC8-204B-B55A-31E4CAAF69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47612" y="2787616"/>
            <a:ext cx="573277" cy="574751"/>
          </a:xfrm>
          <a:prstGeom prst="rect">
            <a:avLst/>
          </a:prstGeom>
        </p:spPr>
      </p:pic>
      <p:pic>
        <p:nvPicPr>
          <p:cNvPr id="16" name="Picture 15"/>
          <p:cNvPicPr/>
          <p:nvPr/>
        </p:nvPicPr>
        <p:blipFill>
          <a:blip r:embed="rId4">
            <a:extLst>
              <a:ext uri="{28A0092B-C50C-407E-A947-70E740481C1C}">
                <a14:useLocalDpi xmlns:a14="http://schemas.microsoft.com/office/drawing/2010/main" val="0"/>
              </a:ext>
            </a:extLst>
          </a:blip>
          <a:stretch>
            <a:fillRect/>
          </a:stretch>
        </p:blipFill>
        <p:spPr>
          <a:xfrm>
            <a:off x="423733" y="3762375"/>
            <a:ext cx="4643120" cy="3095625"/>
          </a:xfrm>
          <a:prstGeom prst="rect">
            <a:avLst/>
          </a:prstGeom>
        </p:spPr>
      </p:pic>
      <p:sp>
        <p:nvSpPr>
          <p:cNvPr id="14" name="TextBox 13"/>
          <p:cNvSpPr txBox="1"/>
          <p:nvPr/>
        </p:nvSpPr>
        <p:spPr>
          <a:xfrm>
            <a:off x="4344167" y="6655736"/>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600" b="0" i="1" u="none" strike="noStrike" kern="1200" cap="none" spc="0" normalizeH="0" baseline="0" noProof="0">
                <a:ln>
                  <a:noFill/>
                </a:ln>
                <a:solidFill>
                  <a:prstClr val="white"/>
                </a:solidFill>
                <a:effectLst/>
                <a:uLnTx/>
                <a:uFillTx/>
                <a:latin typeface="Calibri" panose="020F0502020204030204"/>
                <a:ea typeface="+mn-ea"/>
                <a:cs typeface="+mn-cs"/>
              </a:rPr>
              <a:t>© </a:t>
            </a:r>
            <a:r>
              <a:rPr kumimoji="0" lang="sl-SI" sz="600" b="0" i="0" u="none" strike="noStrike" kern="1200" cap="none" spc="0" normalizeH="0" baseline="0" noProof="0">
                <a:ln>
                  <a:noFill/>
                </a:ln>
                <a:solidFill>
                  <a:prstClr val="white"/>
                </a:solidFill>
                <a:effectLst/>
                <a:uLnTx/>
                <a:uFillTx/>
                <a:latin typeface="Calibri" panose="020F0502020204030204"/>
                <a:ea typeface="+mn-ea"/>
                <a:cs typeface="+mn-cs"/>
              </a:rPr>
              <a:t>EVROPSKA UNIJA</a:t>
            </a:r>
          </a:p>
        </p:txBody>
      </p:sp>
    </p:spTree>
    <p:extLst>
      <p:ext uri="{BB962C8B-B14F-4D97-AF65-F5344CB8AC3E}">
        <p14:creationId xmlns:p14="http://schemas.microsoft.com/office/powerpoint/2010/main" val="1210928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2000">
              <a:schemeClr val="accent2">
                <a:lumMod val="40000"/>
                <a:lumOff val="60000"/>
              </a:schemeClr>
            </a:gs>
            <a:gs pos="83000">
              <a:schemeClr val="accent2">
                <a:lumMod val="40000"/>
                <a:lumOff val="60000"/>
              </a:schemeClr>
            </a:gs>
            <a:gs pos="100000">
              <a:schemeClr val="accent2">
                <a:lumMod val="40000"/>
                <a:lumOff val="60000"/>
              </a:schemeClr>
            </a:gs>
          </a:gsLst>
          <a:lin ang="5400000" scaled="1"/>
        </a:gradFill>
        <a:effectLst/>
      </p:bgPr>
    </p:bg>
    <p:spTree>
      <p:nvGrpSpPr>
        <p:cNvPr id="1" name=""/>
        <p:cNvGrpSpPr/>
        <p:nvPr/>
      </p:nvGrpSpPr>
      <p:grpSpPr>
        <a:xfrm>
          <a:off x="0" y="0"/>
          <a:ext cx="0" cy="0"/>
          <a:chOff x="0" y="0"/>
          <a:chExt cx="0" cy="0"/>
        </a:xfrm>
      </p:grpSpPr>
      <p:sp>
        <p:nvSpPr>
          <p:cNvPr id="5" name="Teardrop 4"/>
          <p:cNvSpPr/>
          <p:nvPr/>
        </p:nvSpPr>
        <p:spPr>
          <a:xfrm rot="5400000">
            <a:off x="134754" y="120317"/>
            <a:ext cx="678582" cy="707456"/>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extBox 5"/>
          <p:cNvSpPr txBox="1"/>
          <p:nvPr/>
        </p:nvSpPr>
        <p:spPr>
          <a:xfrm>
            <a:off x="827773" y="228561"/>
            <a:ext cx="8070008" cy="523220"/>
          </a:xfrm>
          <a:prstGeom prst="rect">
            <a:avLst/>
          </a:prstGeom>
          <a:noFill/>
        </p:spPr>
        <p:txBody>
          <a:bodyPr wrap="square" rtlCol="0">
            <a:spAutoFit/>
          </a:bodyPr>
          <a:lstStyle/>
          <a:p>
            <a:r>
              <a:rPr lang="sl-SI" sz="2800" b="1" dirty="0">
                <a:solidFill>
                  <a:srgbClr val="FFA00E"/>
                </a:solidFill>
              </a:rPr>
              <a:t>ZAKONODAJA EU: KAKO JE RAZDELJENO DELO?</a:t>
            </a:r>
          </a:p>
        </p:txBody>
      </p:sp>
      <p:sp>
        <p:nvSpPr>
          <p:cNvPr id="7" name="Rectangle 6">
            <a:extLst>
              <a:ext uri="{FF2B5EF4-FFF2-40B4-BE49-F238E27FC236}">
                <a16:creationId xmlns:a16="http://schemas.microsoft.com/office/drawing/2014/main" xmlns="" id="{29035EC9-303B-AE47-815D-6078FEB3C030}"/>
              </a:ext>
            </a:extLst>
          </p:cNvPr>
          <p:cNvSpPr/>
          <p:nvPr/>
        </p:nvSpPr>
        <p:spPr>
          <a:xfrm rot="16200000">
            <a:off x="8042096" y="5663476"/>
            <a:ext cx="1957587" cy="246221"/>
          </a:xfrm>
          <a:prstGeom prst="rect">
            <a:avLst/>
          </a:prstGeom>
        </p:spPr>
        <p:txBody>
          <a:bodyPr wrap="none">
            <a:spAutoFit/>
          </a:bodyPr>
          <a:lstStyle/>
          <a:p>
            <a:r>
              <a:rPr lang="sl-SI" sz="1000" b="1">
                <a:solidFill>
                  <a:srgbClr val="FFA00E"/>
                </a:solidFill>
                <a:latin typeface="Arial" charset="0"/>
                <a:ea typeface="Arial" charset="0"/>
                <a:cs typeface="Arial" charset="0"/>
              </a:rPr>
              <a:t>KAKO DELUJE EU?</a:t>
            </a:r>
          </a:p>
        </p:txBody>
      </p:sp>
      <p:cxnSp>
        <p:nvCxnSpPr>
          <p:cNvPr id="8" name="Connecteur droit 7">
            <a:extLst>
              <a:ext uri="{FF2B5EF4-FFF2-40B4-BE49-F238E27FC236}">
                <a16:creationId xmlns:a16="http://schemas.microsoft.com/office/drawing/2014/main" xmlns=""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47135" y="1037969"/>
            <a:ext cx="8386119" cy="5601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0143" y="4311690"/>
            <a:ext cx="1053618" cy="896881"/>
          </a:xfrm>
          <a:prstGeom prst="rect">
            <a:avLst/>
          </a:prstGeom>
        </p:spPr>
      </p:pic>
      <p:pic>
        <p:nvPicPr>
          <p:cNvPr id="15" name="Image 12">
            <a:extLst>
              <a:ext uri="{FF2B5EF4-FFF2-40B4-BE49-F238E27FC236}">
                <a16:creationId xmlns:a16="http://schemas.microsoft.com/office/drawing/2014/main" xmlns="" id="{3FCDDF3A-A576-2344-B985-FF82AC5CED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8088" y="4311690"/>
            <a:ext cx="1644283" cy="896881"/>
          </a:xfrm>
          <a:prstGeom prst="rect">
            <a:avLst/>
          </a:prstGeom>
        </p:spPr>
      </p:pic>
      <p:sp>
        <p:nvSpPr>
          <p:cNvPr id="16" name="Isosceles Triangle 15"/>
          <p:cNvSpPr/>
          <p:nvPr/>
        </p:nvSpPr>
        <p:spPr>
          <a:xfrm>
            <a:off x="3338381" y="2797731"/>
            <a:ext cx="2203623" cy="1733080"/>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ular Callout 20"/>
          <p:cNvSpPr/>
          <p:nvPr/>
        </p:nvSpPr>
        <p:spPr>
          <a:xfrm>
            <a:off x="3690968" y="1849782"/>
            <a:ext cx="1503981" cy="360133"/>
          </a:xfrm>
          <a:prstGeom prst="wedgeRectCallou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ular Callout 21"/>
          <p:cNvSpPr/>
          <p:nvPr/>
        </p:nvSpPr>
        <p:spPr>
          <a:xfrm>
            <a:off x="5927777" y="5383699"/>
            <a:ext cx="1598140" cy="597302"/>
          </a:xfrm>
          <a:prstGeom prst="wedgeRectCallou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3" name="Rectangular Callout 22"/>
          <p:cNvSpPr/>
          <p:nvPr/>
        </p:nvSpPr>
        <p:spPr>
          <a:xfrm>
            <a:off x="1648453" y="5657836"/>
            <a:ext cx="1522456" cy="547997"/>
          </a:xfrm>
          <a:prstGeom prst="wedgeRectCallou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 name="TextBox 23"/>
          <p:cNvSpPr txBox="1"/>
          <p:nvPr/>
        </p:nvSpPr>
        <p:spPr>
          <a:xfrm>
            <a:off x="3627268" y="1840583"/>
            <a:ext cx="1146224" cy="369332"/>
          </a:xfrm>
          <a:prstGeom prst="rect">
            <a:avLst/>
          </a:prstGeom>
          <a:noFill/>
        </p:spPr>
        <p:txBody>
          <a:bodyPr wrap="square" rtlCol="0">
            <a:spAutoFit/>
          </a:bodyPr>
          <a:lstStyle/>
          <a:p>
            <a:r>
              <a:rPr lang="sl-SI">
                <a:solidFill>
                  <a:schemeClr val="bg1"/>
                </a:solidFill>
              </a:rPr>
              <a:t>Glas EU</a:t>
            </a:r>
          </a:p>
        </p:txBody>
      </p:sp>
      <p:sp>
        <p:nvSpPr>
          <p:cNvPr id="25" name="TextBox 24"/>
          <p:cNvSpPr txBox="1"/>
          <p:nvPr/>
        </p:nvSpPr>
        <p:spPr>
          <a:xfrm>
            <a:off x="5850081" y="5334670"/>
            <a:ext cx="1588169" cy="646331"/>
          </a:xfrm>
          <a:prstGeom prst="rect">
            <a:avLst/>
          </a:prstGeom>
          <a:noFill/>
        </p:spPr>
        <p:txBody>
          <a:bodyPr wrap="square" rtlCol="0">
            <a:spAutoFit/>
          </a:bodyPr>
          <a:lstStyle/>
          <a:p>
            <a:r>
              <a:rPr lang="sl-SI">
                <a:solidFill>
                  <a:schemeClr val="bg1"/>
                </a:solidFill>
              </a:rPr>
              <a:t>Glas držav članic</a:t>
            </a:r>
          </a:p>
        </p:txBody>
      </p:sp>
      <p:sp>
        <p:nvSpPr>
          <p:cNvPr id="26" name="TextBox 25"/>
          <p:cNvSpPr txBox="1"/>
          <p:nvPr/>
        </p:nvSpPr>
        <p:spPr>
          <a:xfrm>
            <a:off x="1528088" y="5612563"/>
            <a:ext cx="1937714" cy="646331"/>
          </a:xfrm>
          <a:prstGeom prst="rect">
            <a:avLst/>
          </a:prstGeom>
          <a:noFill/>
        </p:spPr>
        <p:txBody>
          <a:bodyPr wrap="square" rtlCol="0">
            <a:spAutoFit/>
          </a:bodyPr>
          <a:lstStyle/>
          <a:p>
            <a:r>
              <a:rPr lang="sl-SI" dirty="0">
                <a:solidFill>
                  <a:schemeClr val="bg1"/>
                </a:solidFill>
              </a:rPr>
              <a:t>Glas državljank in državljanov</a:t>
            </a:r>
          </a:p>
        </p:txBody>
      </p:sp>
      <p:cxnSp>
        <p:nvCxnSpPr>
          <p:cNvPr id="28" name="Straight Arrow Connector 27"/>
          <p:cNvCxnSpPr/>
          <p:nvPr/>
        </p:nvCxnSpPr>
        <p:spPr>
          <a:xfrm>
            <a:off x="4657396" y="2275328"/>
            <a:ext cx="1428447" cy="1975703"/>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2701255" y="2275328"/>
            <a:ext cx="1353568" cy="1975703"/>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528088" y="5279315"/>
            <a:ext cx="2289742" cy="307777"/>
          </a:xfrm>
          <a:prstGeom prst="rect">
            <a:avLst/>
          </a:prstGeom>
          <a:noFill/>
        </p:spPr>
        <p:txBody>
          <a:bodyPr wrap="square" rtlCol="0">
            <a:spAutoFit/>
          </a:bodyPr>
          <a:lstStyle/>
          <a:p>
            <a:r>
              <a:rPr lang="sl-SI" sz="1400" dirty="0">
                <a:solidFill>
                  <a:schemeClr val="bg1">
                    <a:lumMod val="50000"/>
                  </a:schemeClr>
                </a:solidFill>
              </a:rPr>
              <a:t>Evropski parlament</a:t>
            </a:r>
          </a:p>
        </p:txBody>
      </p:sp>
      <p:sp>
        <p:nvSpPr>
          <p:cNvPr id="35" name="TextBox 34"/>
          <p:cNvSpPr txBox="1"/>
          <p:nvPr/>
        </p:nvSpPr>
        <p:spPr>
          <a:xfrm>
            <a:off x="6725664" y="4751123"/>
            <a:ext cx="1787610" cy="523220"/>
          </a:xfrm>
          <a:prstGeom prst="rect">
            <a:avLst/>
          </a:prstGeom>
          <a:noFill/>
        </p:spPr>
        <p:txBody>
          <a:bodyPr wrap="square" rtlCol="0">
            <a:spAutoFit/>
          </a:bodyPr>
          <a:lstStyle/>
          <a:p>
            <a:r>
              <a:rPr lang="sl-SI" sz="1400" dirty="0">
                <a:solidFill>
                  <a:schemeClr val="bg1">
                    <a:lumMod val="50000"/>
                  </a:schemeClr>
                </a:solidFill>
              </a:rPr>
              <a:t>Svet Evropske unije</a:t>
            </a:r>
          </a:p>
        </p:txBody>
      </p:sp>
      <p:sp>
        <p:nvSpPr>
          <p:cNvPr id="36" name="TextBox 35"/>
          <p:cNvSpPr txBox="1"/>
          <p:nvPr/>
        </p:nvSpPr>
        <p:spPr>
          <a:xfrm rot="18389077">
            <a:off x="2538444" y="2797731"/>
            <a:ext cx="1176822" cy="369332"/>
          </a:xfrm>
          <a:prstGeom prst="rect">
            <a:avLst/>
          </a:prstGeom>
          <a:noFill/>
        </p:spPr>
        <p:txBody>
          <a:bodyPr wrap="square" rtlCol="0">
            <a:spAutoFit/>
          </a:bodyPr>
          <a:lstStyle/>
          <a:p>
            <a:r>
              <a:rPr lang="sl-SI">
                <a:solidFill>
                  <a:srgbClr val="FFA00E"/>
                </a:solidFill>
              </a:rPr>
              <a:t>Predlogi</a:t>
            </a:r>
          </a:p>
        </p:txBody>
      </p:sp>
      <p:sp>
        <p:nvSpPr>
          <p:cNvPr id="37" name="TextBox 36"/>
          <p:cNvSpPr txBox="1"/>
          <p:nvPr/>
        </p:nvSpPr>
        <p:spPr>
          <a:xfrm rot="3185319">
            <a:off x="5113065" y="2786426"/>
            <a:ext cx="1176822" cy="369332"/>
          </a:xfrm>
          <a:prstGeom prst="rect">
            <a:avLst/>
          </a:prstGeom>
          <a:noFill/>
        </p:spPr>
        <p:txBody>
          <a:bodyPr wrap="square" rtlCol="0">
            <a:spAutoFit/>
          </a:bodyPr>
          <a:lstStyle/>
          <a:p>
            <a:r>
              <a:rPr lang="sl-SI">
                <a:solidFill>
                  <a:srgbClr val="FFA00E"/>
                </a:solidFill>
              </a:rPr>
              <a:t>Predlogi</a:t>
            </a:r>
          </a:p>
        </p:txBody>
      </p:sp>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65802" y="647564"/>
            <a:ext cx="2029108" cy="1019317"/>
          </a:xfrm>
          <a:prstGeom prst="rect">
            <a:avLst/>
          </a:prstGeom>
        </p:spPr>
      </p:pic>
      <p:sp>
        <p:nvSpPr>
          <p:cNvPr id="27" name="TextBox 26"/>
          <p:cNvSpPr txBox="1"/>
          <p:nvPr/>
        </p:nvSpPr>
        <p:spPr>
          <a:xfrm>
            <a:off x="3554600" y="1547713"/>
            <a:ext cx="2289742" cy="307777"/>
          </a:xfrm>
          <a:prstGeom prst="rect">
            <a:avLst/>
          </a:prstGeom>
          <a:noFill/>
        </p:spPr>
        <p:txBody>
          <a:bodyPr wrap="square" rtlCol="0">
            <a:spAutoFit/>
          </a:bodyPr>
          <a:lstStyle/>
          <a:p>
            <a:r>
              <a:rPr lang="sl-SI" sz="1400">
                <a:solidFill>
                  <a:schemeClr val="bg1">
                    <a:lumMod val="50000"/>
                  </a:schemeClr>
                </a:solidFill>
              </a:rPr>
              <a:t>Evropska komisija</a:t>
            </a:r>
          </a:p>
        </p:txBody>
      </p:sp>
    </p:spTree>
    <p:extLst>
      <p:ext uri="{BB962C8B-B14F-4D97-AF65-F5344CB8AC3E}">
        <p14:creationId xmlns:p14="http://schemas.microsoft.com/office/powerpoint/2010/main" val="4151216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2000">
              <a:schemeClr val="accent2">
                <a:lumMod val="40000"/>
                <a:lumOff val="60000"/>
              </a:schemeClr>
            </a:gs>
            <a:gs pos="83000">
              <a:schemeClr val="accent2">
                <a:lumMod val="40000"/>
                <a:lumOff val="60000"/>
              </a:schemeClr>
            </a:gs>
            <a:gs pos="100000">
              <a:schemeClr val="accent2">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C7A23DA-BD4E-2F45-80E8-467DF2B3DFEA}"/>
              </a:ext>
            </a:extLst>
          </p:cNvPr>
          <p:cNvSpPr/>
          <p:nvPr/>
        </p:nvSpPr>
        <p:spPr>
          <a:xfrm>
            <a:off x="778220" y="65613"/>
            <a:ext cx="8720782" cy="584775"/>
          </a:xfrm>
          <a:prstGeom prst="rect">
            <a:avLst/>
          </a:prstGeom>
        </p:spPr>
        <p:txBody>
          <a:bodyPr wrap="square">
            <a:spAutoFit/>
          </a:bodyPr>
          <a:lstStyle/>
          <a:p>
            <a:r>
              <a:rPr lang="sl-SI" sz="3200" b="1">
                <a:solidFill>
                  <a:srgbClr val="FFA00E"/>
                </a:solidFill>
                <a:latin typeface="Calibri" panose="020F0502020204030204" pitchFamily="34" charset="0"/>
                <a:cs typeface="Calibri" panose="020F0502020204030204" pitchFamily="34" charset="0"/>
              </a:rPr>
              <a:t>SODIŠČE EVROPSKE UNIJE</a:t>
            </a:r>
          </a:p>
        </p:txBody>
      </p:sp>
      <p:sp>
        <p:nvSpPr>
          <p:cNvPr id="7" name="Rectangle 6">
            <a:extLst>
              <a:ext uri="{FF2B5EF4-FFF2-40B4-BE49-F238E27FC236}">
                <a16:creationId xmlns:a16="http://schemas.microsoft.com/office/drawing/2014/main" xmlns="" id="{CCFB1B10-B779-1D43-A199-C0E21D53C2D1}"/>
              </a:ext>
            </a:extLst>
          </p:cNvPr>
          <p:cNvSpPr/>
          <p:nvPr/>
        </p:nvSpPr>
        <p:spPr>
          <a:xfrm>
            <a:off x="199325" y="993448"/>
            <a:ext cx="4380921" cy="5566098"/>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4" name="Rectangle 3"/>
          <p:cNvSpPr/>
          <p:nvPr/>
        </p:nvSpPr>
        <p:spPr>
          <a:xfrm>
            <a:off x="199325" y="1005597"/>
            <a:ext cx="4380921" cy="5355312"/>
          </a:xfrm>
          <a:prstGeom prst="rect">
            <a:avLst/>
          </a:prstGeom>
        </p:spPr>
        <p:txBody>
          <a:bodyPr wrap="square">
            <a:spAutoFit/>
          </a:bodyPr>
          <a:lstStyle/>
          <a:p>
            <a:r>
              <a:rPr lang="sl-SI" b="1">
                <a:latin typeface="Calibri" panose="020F0502020204030204" pitchFamily="34" charset="0"/>
                <a:cs typeface="Calibri" panose="020F0502020204030204" pitchFamily="34" charset="0"/>
              </a:rPr>
              <a:t>Sodišče:</a:t>
            </a:r>
          </a:p>
          <a:p>
            <a:endParaRPr lang="en-GB" b="1" dirty="0">
              <a:solidFill>
                <a:schemeClr val="bg1"/>
              </a:solidFill>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sl-SI" b="1">
                <a:latin typeface="Calibri" panose="020F0502020204030204" pitchFamily="34" charset="0"/>
                <a:cs typeface="Calibri" panose="020F0502020204030204" pitchFamily="34" charset="0"/>
              </a:rPr>
              <a:t>spremlja zakone EU</a:t>
            </a:r>
          </a:p>
          <a:p>
            <a:pPr>
              <a:buSzPct val="120000"/>
            </a:pPr>
            <a:endParaRPr lang="en-GB" dirty="0">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sl-SI">
                <a:latin typeface="Calibri" panose="020F0502020204030204" pitchFamily="34" charset="0"/>
                <a:cs typeface="Calibri" panose="020F0502020204030204" pitchFamily="34" charset="0"/>
              </a:rPr>
              <a:t>zagotavlja, da </a:t>
            </a:r>
            <a:r>
              <a:rPr lang="sl-SI" b="1">
                <a:latin typeface="Calibri" panose="020F0502020204030204" pitchFamily="34" charset="0"/>
                <a:cs typeface="Calibri" panose="020F0502020204030204" pitchFamily="34" charset="0"/>
              </a:rPr>
              <a:t>države EU spoštujejo zakone EU</a:t>
            </a:r>
          </a:p>
          <a:p>
            <a:pPr>
              <a:buSzPct val="120000"/>
            </a:pPr>
            <a:endParaRPr lang="en-GB" sz="1200" dirty="0">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sl-SI" b="1">
                <a:latin typeface="Calibri" panose="020F0502020204030204" pitchFamily="34" charset="0"/>
                <a:cs typeface="Calibri" panose="020F0502020204030204" pitchFamily="34" charset="0"/>
              </a:rPr>
              <a:t>svetuje nacionalnim sodiščem</a:t>
            </a:r>
            <a:r>
              <a:rPr lang="sl-SI">
                <a:latin typeface="Calibri" panose="020F0502020204030204" pitchFamily="34" charset="0"/>
                <a:cs typeface="Calibri" panose="020F0502020204030204" pitchFamily="34" charset="0"/>
              </a:rPr>
              <a:t> pri razlagi teh zakonov</a:t>
            </a:r>
          </a:p>
          <a:p>
            <a:pPr marL="285750" indent="-285750">
              <a:buSzPct val="12000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sl-SI">
                <a:latin typeface="Calibri" panose="020F0502020204030204" pitchFamily="34" charset="0"/>
                <a:cs typeface="Calibri" panose="020F0502020204030204" pitchFamily="34" charset="0"/>
              </a:rPr>
              <a:t>države </a:t>
            </a:r>
            <a:r>
              <a:rPr lang="sl-SI" b="1">
                <a:latin typeface="Calibri" panose="020F0502020204030204" pitchFamily="34" charset="0"/>
                <a:cs typeface="Calibri" panose="020F0502020204030204" pitchFamily="34" charset="0"/>
              </a:rPr>
              <a:t>oglobi </a:t>
            </a:r>
            <a:r>
              <a:rPr lang="sl-SI">
                <a:latin typeface="Calibri" panose="020F0502020204030204" pitchFamily="34" charset="0"/>
                <a:cs typeface="Calibri" panose="020F0502020204030204" pitchFamily="34" charset="0"/>
              </a:rPr>
              <a:t>, če ne spoštujejo zakonov EU</a:t>
            </a:r>
          </a:p>
          <a:p>
            <a:pPr>
              <a:buSzPct val="120000"/>
            </a:pPr>
            <a:endParaRPr lang="en-GB" sz="1200" dirty="0">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sl-SI">
                <a:latin typeface="Calibri" panose="020F0502020204030204" pitchFamily="34" charset="0"/>
                <a:cs typeface="Calibri" panose="020F0502020204030204" pitchFamily="34" charset="0"/>
              </a:rPr>
              <a:t>preverja, ali zakoni spoštujejo </a:t>
            </a:r>
            <a:r>
              <a:rPr lang="sl-SI" b="1">
                <a:latin typeface="Calibri" panose="020F0502020204030204" pitchFamily="34" charset="0"/>
                <a:cs typeface="Calibri" panose="020F0502020204030204" pitchFamily="34" charset="0"/>
              </a:rPr>
              <a:t>temeljne pravice</a:t>
            </a:r>
            <a:r>
              <a:rPr lang="sl-SI">
                <a:latin typeface="Calibri" panose="020F0502020204030204" pitchFamily="34" charset="0"/>
                <a:cs typeface="Calibri" panose="020F0502020204030204" pitchFamily="34" charset="0"/>
              </a:rPr>
              <a:t> (npr. svobodo govora in svobodo tiska)</a:t>
            </a:r>
          </a:p>
          <a:p>
            <a:pPr marL="285750" indent="-285750">
              <a:buSzPct val="120000"/>
              <a:buFont typeface="Arial" panose="020B0604020202020204" pitchFamily="34" charset="0"/>
              <a:buChar char="•"/>
            </a:pPr>
            <a:endParaRPr lang="en-GB" sz="1200" dirty="0">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sl-SI">
                <a:latin typeface="Calibri" panose="020F0502020204030204" pitchFamily="34" charset="0"/>
                <a:cs typeface="Calibri" panose="020F0502020204030204" pitchFamily="34" charset="0"/>
              </a:rPr>
              <a:t>sestavlja ga po en sodnik/ena sodnica iz vsake države EU</a:t>
            </a:r>
          </a:p>
          <a:p>
            <a:pPr>
              <a:buSzPct val="120000"/>
            </a:pPr>
            <a:endParaRPr lang="en-GB" dirty="0">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sl-SI">
                <a:latin typeface="Calibri" panose="020F0502020204030204" pitchFamily="34" charset="0"/>
                <a:cs typeface="Calibri" panose="020F0502020204030204" pitchFamily="34" charset="0"/>
              </a:rPr>
              <a:t>sedež ima v </a:t>
            </a:r>
            <a:r>
              <a:rPr lang="sl-SI" b="1">
                <a:latin typeface="Calibri" panose="020F0502020204030204" pitchFamily="34" charset="0"/>
                <a:cs typeface="Calibri" panose="020F0502020204030204" pitchFamily="34" charset="0"/>
              </a:rPr>
              <a:t>Luxembourgu</a:t>
            </a:r>
          </a:p>
        </p:txBody>
      </p:sp>
      <p:sp>
        <p:nvSpPr>
          <p:cNvPr id="3" name="Larme 2">
            <a:extLst>
              <a:ext uri="{FF2B5EF4-FFF2-40B4-BE49-F238E27FC236}">
                <a16:creationId xmlns:a16="http://schemas.microsoft.com/office/drawing/2014/main" xmlns="" id="{E458E2E9-B172-6F4E-BA57-9B57DE0FD588}"/>
              </a:ext>
            </a:extLst>
          </p:cNvPr>
          <p:cNvSpPr/>
          <p:nvPr/>
        </p:nvSpPr>
        <p:spPr>
          <a:xfrm rot="5591629">
            <a:off x="181191" y="150277"/>
            <a:ext cx="579604" cy="583070"/>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03241" y="5782417"/>
            <a:ext cx="612836" cy="746894"/>
          </a:xfrm>
          <a:prstGeom prst="rect">
            <a:avLst/>
          </a:prstGeom>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16098" y="993448"/>
            <a:ext cx="3875010" cy="2163876"/>
          </a:xfrm>
          <a:prstGeom prst="rect">
            <a:avLst/>
          </a:prstGeom>
        </p:spPr>
      </p:pic>
      <p:sp>
        <p:nvSpPr>
          <p:cNvPr id="14" name="Rectangle 13">
            <a:extLst>
              <a:ext uri="{FF2B5EF4-FFF2-40B4-BE49-F238E27FC236}">
                <a16:creationId xmlns:a16="http://schemas.microsoft.com/office/drawing/2014/main" xmlns="" id="{29035EC9-303B-AE47-815D-6078FEB3C030}"/>
              </a:ext>
            </a:extLst>
          </p:cNvPr>
          <p:cNvSpPr/>
          <p:nvPr/>
        </p:nvSpPr>
        <p:spPr>
          <a:xfrm rot="16200000">
            <a:off x="8042096" y="5663476"/>
            <a:ext cx="1957587" cy="246221"/>
          </a:xfrm>
          <a:prstGeom prst="rect">
            <a:avLst/>
          </a:prstGeom>
        </p:spPr>
        <p:txBody>
          <a:bodyPr wrap="none">
            <a:spAutoFit/>
          </a:bodyPr>
          <a:lstStyle/>
          <a:p>
            <a:r>
              <a:rPr lang="sl-SI" sz="1000" b="1">
                <a:solidFill>
                  <a:srgbClr val="FFA00E"/>
                </a:solidFill>
                <a:latin typeface="Arial" charset="0"/>
                <a:ea typeface="Arial" charset="0"/>
                <a:cs typeface="Arial" charset="0"/>
              </a:rPr>
              <a:t>KAKO DELUJE EU?</a:t>
            </a:r>
          </a:p>
        </p:txBody>
      </p:sp>
      <p:cxnSp>
        <p:nvCxnSpPr>
          <p:cNvPr id="15" name="Connecteur droit 7">
            <a:extLst>
              <a:ext uri="{FF2B5EF4-FFF2-40B4-BE49-F238E27FC236}">
                <a16:creationId xmlns:a16="http://schemas.microsoft.com/office/drawing/2014/main" xmlns=""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803206" y="2972658"/>
            <a:ext cx="1625248" cy="184666"/>
          </a:xfrm>
          <a:prstGeom prst="rect">
            <a:avLst/>
          </a:prstGeom>
          <a:noFill/>
        </p:spPr>
        <p:txBody>
          <a:bodyPr wrap="square" rtlCol="0">
            <a:spAutoFit/>
          </a:bodyPr>
          <a:lstStyle/>
          <a:p>
            <a:r>
              <a:rPr lang="sl-SI" sz="600" i="1">
                <a:solidFill>
                  <a:schemeClr val="bg1"/>
                </a:solidFill>
              </a:rPr>
              <a:t>© </a:t>
            </a:r>
            <a:r>
              <a:rPr lang="sl-SI" sz="600">
                <a:solidFill>
                  <a:schemeClr val="bg1"/>
                </a:solidFill>
              </a:rPr>
              <a:t>EVROPSKA UNIJA</a:t>
            </a:r>
          </a:p>
        </p:txBody>
      </p:sp>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16098" y="3945971"/>
            <a:ext cx="3875010" cy="2583340"/>
          </a:xfrm>
          <a:prstGeom prst="rect">
            <a:avLst/>
          </a:prstGeom>
        </p:spPr>
      </p:pic>
    </p:spTree>
    <p:extLst>
      <p:ext uri="{BB962C8B-B14F-4D97-AF65-F5344CB8AC3E}">
        <p14:creationId xmlns:p14="http://schemas.microsoft.com/office/powerpoint/2010/main" val="1183226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 name="ZoneTexte 2"/>
          <p:cNvSpPr txBox="1"/>
          <p:nvPr/>
        </p:nvSpPr>
        <p:spPr>
          <a:xfrm>
            <a:off x="2223029" y="2405102"/>
            <a:ext cx="6282105" cy="830997"/>
          </a:xfrm>
          <a:prstGeom prst="rect">
            <a:avLst/>
          </a:prstGeom>
          <a:noFill/>
        </p:spPr>
        <p:txBody>
          <a:bodyPr wrap="square" rtlCol="0">
            <a:spAutoFit/>
          </a:bodyPr>
          <a:lstStyle/>
          <a:p>
            <a:r>
              <a:rPr lang="fr-FR" sz="4800" b="1" dirty="0">
                <a:solidFill>
                  <a:schemeClr val="bg1"/>
                </a:solidFill>
                <a:latin typeface="Calibri" charset="0"/>
                <a:ea typeface="Calibri" charset="0"/>
                <a:cs typeface="Calibri" charset="0"/>
              </a:rPr>
              <a:t>KAJ JE EVROPA?</a:t>
            </a:r>
          </a:p>
        </p:txBody>
      </p:sp>
      <p:sp>
        <p:nvSpPr>
          <p:cNvPr id="9" name="Larme 8">
            <a:extLst>
              <a:ext uri="{FF2B5EF4-FFF2-40B4-BE49-F238E27FC236}">
                <a16:creationId xmlns:a16="http://schemas.microsoft.com/office/drawing/2014/main" xmlns="" id="{DAFC9FC8-F968-7245-B316-505F95ED1AB5}"/>
              </a:ext>
            </a:extLst>
          </p:cNvPr>
          <p:cNvSpPr/>
          <p:nvPr/>
        </p:nvSpPr>
        <p:spPr>
          <a:xfrm rot="5400000">
            <a:off x="1273866" y="2228174"/>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7">
            <a:extLst>
              <a:ext uri="{FF2B5EF4-FFF2-40B4-BE49-F238E27FC236}">
                <a16:creationId xmlns:a16="http://schemas.microsoft.com/office/drawing/2014/main" xmlns="" id="{282D5C39-9294-6C46-AE0A-A54FE734FF77}"/>
              </a:ext>
            </a:extLst>
          </p:cNvPr>
          <p:cNvPicPr>
            <a:picLocks noChangeAspect="1"/>
          </p:cNvPicPr>
          <p:nvPr/>
        </p:nvPicPr>
        <p:blipFill>
          <a:blip r:embed="rId3"/>
          <a:stretch>
            <a:fillRect/>
          </a:stretch>
        </p:blipFill>
        <p:spPr>
          <a:xfrm>
            <a:off x="5539472" y="3631130"/>
            <a:ext cx="2159000" cy="596566"/>
          </a:xfrm>
          <a:prstGeom prst="rect">
            <a:avLst/>
          </a:prstGeom>
        </p:spPr>
      </p:pic>
    </p:spTree>
    <p:extLst>
      <p:ext uri="{BB962C8B-B14F-4D97-AF65-F5344CB8AC3E}">
        <p14:creationId xmlns:p14="http://schemas.microsoft.com/office/powerpoint/2010/main" val="366491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2000">
              <a:schemeClr val="accent2">
                <a:lumMod val="40000"/>
                <a:lumOff val="60000"/>
              </a:schemeClr>
            </a:gs>
            <a:gs pos="83000">
              <a:schemeClr val="accent2">
                <a:lumMod val="40000"/>
                <a:lumOff val="60000"/>
              </a:schemeClr>
            </a:gs>
            <a:gs pos="100000">
              <a:schemeClr val="accent2">
                <a:lumMod val="40000"/>
                <a:lumOff val="60000"/>
              </a:schemeClr>
            </a:gs>
          </a:gsLst>
          <a:lin ang="5400000" scaled="1"/>
        </a:gradFill>
        <a:effectLst/>
      </p:bgPr>
    </p:bg>
    <p:spTree>
      <p:nvGrpSpPr>
        <p:cNvPr id="1" name=""/>
        <p:cNvGrpSpPr/>
        <p:nvPr/>
      </p:nvGrpSpPr>
      <p:grpSpPr>
        <a:xfrm>
          <a:off x="0" y="0"/>
          <a:ext cx="0" cy="0"/>
          <a:chOff x="0" y="0"/>
          <a:chExt cx="0" cy="0"/>
        </a:xfrm>
      </p:grpSpPr>
      <p:sp>
        <p:nvSpPr>
          <p:cNvPr id="4" name="Larme 2">
            <a:extLst>
              <a:ext uri="{FF2B5EF4-FFF2-40B4-BE49-F238E27FC236}">
                <a16:creationId xmlns:a16="http://schemas.microsoft.com/office/drawing/2014/main" xmlns="" id="{E458E2E9-B172-6F4E-BA57-9B57DE0FD588}"/>
              </a:ext>
            </a:extLst>
          </p:cNvPr>
          <p:cNvSpPr/>
          <p:nvPr/>
        </p:nvSpPr>
        <p:spPr>
          <a:xfrm rot="5591629">
            <a:off x="73748" y="150276"/>
            <a:ext cx="579604" cy="583070"/>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extBox 4"/>
          <p:cNvSpPr txBox="1"/>
          <p:nvPr/>
        </p:nvSpPr>
        <p:spPr>
          <a:xfrm>
            <a:off x="670779" y="136217"/>
            <a:ext cx="6887852" cy="584775"/>
          </a:xfrm>
          <a:prstGeom prst="rect">
            <a:avLst/>
          </a:prstGeom>
          <a:noFill/>
        </p:spPr>
        <p:txBody>
          <a:bodyPr wrap="square" rtlCol="0">
            <a:spAutoFit/>
          </a:bodyPr>
          <a:lstStyle/>
          <a:p>
            <a:r>
              <a:rPr lang="sl-SI" sz="3200" b="1">
                <a:solidFill>
                  <a:srgbClr val="FFA00E"/>
                </a:solidFill>
                <a:latin typeface="Calibri" panose="020F0502020204030204" pitchFamily="34" charset="0"/>
                <a:cs typeface="Calibri" panose="020F0502020204030204" pitchFamily="34" charset="0"/>
              </a:rPr>
              <a:t>EVROPSKO RAČUNSKO SODIŠČE</a:t>
            </a:r>
          </a:p>
        </p:txBody>
      </p:sp>
      <p:sp>
        <p:nvSpPr>
          <p:cNvPr id="6" name="Rectangle 5"/>
          <p:cNvSpPr/>
          <p:nvPr/>
        </p:nvSpPr>
        <p:spPr>
          <a:xfrm>
            <a:off x="363550" y="997991"/>
            <a:ext cx="3838353" cy="5725632"/>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TextBox 6"/>
          <p:cNvSpPr txBox="1"/>
          <p:nvPr/>
        </p:nvSpPr>
        <p:spPr>
          <a:xfrm>
            <a:off x="363550" y="1000420"/>
            <a:ext cx="3838353" cy="3693319"/>
          </a:xfrm>
          <a:prstGeom prst="rect">
            <a:avLst/>
          </a:prstGeom>
          <a:noFill/>
        </p:spPr>
        <p:txBody>
          <a:bodyPr wrap="square" rtlCol="0">
            <a:spAutoFit/>
          </a:bodyPr>
          <a:lstStyle/>
          <a:p>
            <a:r>
              <a:rPr lang="sl-SI" b="1"/>
              <a:t>Računsko sodišče:</a:t>
            </a:r>
          </a:p>
          <a:p>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sl-SI">
                <a:latin typeface="Calibri" panose="020F0502020204030204" pitchFamily="34" charset="0"/>
                <a:cs typeface="Calibri" panose="020F0502020204030204" pitchFamily="34" charset="0"/>
              </a:rPr>
              <a:t>preverja, ali se </a:t>
            </a:r>
            <a:r>
              <a:rPr lang="sl-SI" b="1">
                <a:latin typeface="Calibri" panose="020F0502020204030204" pitchFamily="34" charset="0"/>
                <a:cs typeface="Calibri" panose="020F0502020204030204" pitchFamily="34" charset="0"/>
              </a:rPr>
              <a:t>proračun</a:t>
            </a:r>
            <a:r>
              <a:rPr lang="sl-SI">
                <a:latin typeface="Calibri" panose="020F0502020204030204" pitchFamily="34" charset="0"/>
                <a:cs typeface="Calibri" panose="020F0502020204030204" pitchFamily="34" charset="0"/>
              </a:rPr>
              <a:t> EU </a:t>
            </a:r>
            <a:r>
              <a:rPr lang="sl-SI" b="1">
                <a:latin typeface="Calibri" panose="020F0502020204030204" pitchFamily="34" charset="0"/>
                <a:cs typeface="Calibri" panose="020F0502020204030204" pitchFamily="34" charset="0"/>
              </a:rPr>
              <a:t>pravilno porablja</a:t>
            </a:r>
          </a:p>
          <a:p>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sl-SI" b="1">
                <a:latin typeface="Calibri" panose="020F0502020204030204" pitchFamily="34" charset="0"/>
                <a:cs typeface="Calibri" panose="020F0502020204030204" pitchFamily="34" charset="0"/>
              </a:rPr>
              <a:t>poroča o goljufijah, korupciji</a:t>
            </a:r>
            <a:r>
              <a:rPr lang="sl-SI">
                <a:latin typeface="Calibri" panose="020F0502020204030204" pitchFamily="34" charset="0"/>
                <a:cs typeface="Calibri" panose="020F0502020204030204" pitchFamily="34" charset="0"/>
              </a:rPr>
              <a:t> ali drugih </a:t>
            </a:r>
            <a:r>
              <a:rPr lang="sl-SI" b="1">
                <a:latin typeface="Calibri" panose="020F0502020204030204" pitchFamily="34" charset="0"/>
                <a:cs typeface="Calibri" panose="020F0502020204030204" pitchFamily="34" charset="0"/>
              </a:rPr>
              <a:t>nezakonitih dejavnostih</a:t>
            </a:r>
          </a:p>
          <a:p>
            <a:pPr marL="285750" indent="-285750">
              <a:buFont typeface="Arial" panose="020B0604020202020204" pitchFamily="34" charset="0"/>
              <a:buChar char="•"/>
            </a:pPr>
            <a:endParaRPr lang="en-GB"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sl-SI" b="1">
                <a:latin typeface="Calibri" panose="020F0502020204030204" pitchFamily="34" charset="0"/>
                <a:cs typeface="Calibri" panose="020F0502020204030204" pitchFamily="34" charset="0"/>
              </a:rPr>
              <a:t>svetuje oblikovalcem politike EU</a:t>
            </a:r>
            <a:r>
              <a:rPr lang="sl-SI">
                <a:latin typeface="Calibri" panose="020F0502020204030204" pitchFamily="34" charset="0"/>
                <a:cs typeface="Calibri" panose="020F0502020204030204" pitchFamily="34" charset="0"/>
              </a:rPr>
              <a:t> o tem, kako najbolje porabiti proračun</a:t>
            </a:r>
          </a:p>
          <a:p>
            <a:pPr marL="285750" indent="-28575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sl-SI">
                <a:latin typeface="Calibri" panose="020F0502020204030204" pitchFamily="34" charset="0"/>
                <a:cs typeface="Calibri" panose="020F0502020204030204" pitchFamily="34" charset="0"/>
              </a:rPr>
              <a:t>njegove člane in članice imenuje Svet za šest let</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8993" y="6003758"/>
            <a:ext cx="662080" cy="633501"/>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49643" y="997991"/>
            <a:ext cx="4369981" cy="2833580"/>
          </a:xfrm>
          <a:prstGeom prst="rect">
            <a:avLst/>
          </a:prstGeom>
        </p:spPr>
      </p:pic>
      <p:sp>
        <p:nvSpPr>
          <p:cNvPr id="11" name="Rectangle 10">
            <a:extLst>
              <a:ext uri="{FF2B5EF4-FFF2-40B4-BE49-F238E27FC236}">
                <a16:creationId xmlns:a16="http://schemas.microsoft.com/office/drawing/2014/main" xmlns="" id="{29035EC9-303B-AE47-815D-6078FEB3C030}"/>
              </a:ext>
            </a:extLst>
          </p:cNvPr>
          <p:cNvSpPr/>
          <p:nvPr/>
        </p:nvSpPr>
        <p:spPr>
          <a:xfrm rot="16200000">
            <a:off x="8042096" y="5663476"/>
            <a:ext cx="1957587" cy="246221"/>
          </a:xfrm>
          <a:prstGeom prst="rect">
            <a:avLst/>
          </a:prstGeom>
        </p:spPr>
        <p:txBody>
          <a:bodyPr wrap="none">
            <a:spAutoFit/>
          </a:bodyPr>
          <a:lstStyle/>
          <a:p>
            <a:r>
              <a:rPr lang="sl-SI" sz="1000" b="1">
                <a:solidFill>
                  <a:srgbClr val="FFA00E"/>
                </a:solidFill>
                <a:latin typeface="Arial" charset="0"/>
                <a:ea typeface="Arial" charset="0"/>
                <a:cs typeface="Arial" charset="0"/>
              </a:rPr>
              <a:t>KAKO DELUJE EU?</a:t>
            </a:r>
          </a:p>
        </p:txBody>
      </p:sp>
      <p:cxnSp>
        <p:nvCxnSpPr>
          <p:cNvPr id="12" name="Connecteur droit 7">
            <a:extLst>
              <a:ext uri="{FF2B5EF4-FFF2-40B4-BE49-F238E27FC236}">
                <a16:creationId xmlns:a16="http://schemas.microsoft.com/office/drawing/2014/main" xmlns=""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831694" y="3672022"/>
            <a:ext cx="1625248" cy="184666"/>
          </a:xfrm>
          <a:prstGeom prst="rect">
            <a:avLst/>
          </a:prstGeom>
          <a:noFill/>
        </p:spPr>
        <p:txBody>
          <a:bodyPr wrap="square" rtlCol="0">
            <a:spAutoFit/>
          </a:bodyPr>
          <a:lstStyle/>
          <a:p>
            <a:r>
              <a:rPr lang="sl-SI" sz="600" i="1">
                <a:solidFill>
                  <a:schemeClr val="bg1"/>
                </a:solidFill>
              </a:rPr>
              <a:t>© </a:t>
            </a:r>
            <a:r>
              <a:rPr lang="sl-SI" sz="600">
                <a:solidFill>
                  <a:schemeClr val="bg1"/>
                </a:solidFill>
              </a:rPr>
              <a:t>EVROPSKA UNIJA</a:t>
            </a:r>
          </a:p>
        </p:txBody>
      </p:sp>
    </p:spTree>
    <p:extLst>
      <p:ext uri="{BB962C8B-B14F-4D97-AF65-F5344CB8AC3E}">
        <p14:creationId xmlns:p14="http://schemas.microsoft.com/office/powerpoint/2010/main" val="704946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2000">
              <a:schemeClr val="accent2">
                <a:lumMod val="40000"/>
                <a:lumOff val="60000"/>
              </a:schemeClr>
            </a:gs>
            <a:gs pos="83000">
              <a:schemeClr val="accent2">
                <a:lumMod val="40000"/>
                <a:lumOff val="60000"/>
              </a:schemeClr>
            </a:gs>
            <a:gs pos="100000">
              <a:schemeClr val="accent2">
                <a:lumMod val="40000"/>
                <a:lumOff val="60000"/>
              </a:schemeClr>
            </a:gs>
          </a:gsLst>
          <a:lin ang="5400000" scaled="1"/>
        </a:gradFill>
        <a:effectLst/>
      </p:bgPr>
    </p:bg>
    <p:spTree>
      <p:nvGrpSpPr>
        <p:cNvPr id="1" name=""/>
        <p:cNvGrpSpPr/>
        <p:nvPr/>
      </p:nvGrpSpPr>
      <p:grpSpPr>
        <a:xfrm>
          <a:off x="0" y="0"/>
          <a:ext cx="0" cy="0"/>
          <a:chOff x="0" y="0"/>
          <a:chExt cx="0" cy="0"/>
        </a:xfrm>
      </p:grpSpPr>
      <p:sp>
        <p:nvSpPr>
          <p:cNvPr id="3" name="Larme 2">
            <a:extLst>
              <a:ext uri="{FF2B5EF4-FFF2-40B4-BE49-F238E27FC236}">
                <a16:creationId xmlns:a16="http://schemas.microsoft.com/office/drawing/2014/main" xmlns="" id="{C9BFB1AC-7847-824E-A3EE-D34A24E1B8A3}"/>
              </a:ext>
            </a:extLst>
          </p:cNvPr>
          <p:cNvSpPr/>
          <p:nvPr/>
        </p:nvSpPr>
        <p:spPr>
          <a:xfrm rot="5400000">
            <a:off x="62904" y="110018"/>
            <a:ext cx="579604" cy="583070"/>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xmlns="" id="{6CC2D52E-8FF7-4744-84FB-05C84BCE3E66}"/>
              </a:ext>
            </a:extLst>
          </p:cNvPr>
          <p:cNvSpPr txBox="1"/>
          <p:nvPr/>
        </p:nvSpPr>
        <p:spPr>
          <a:xfrm>
            <a:off x="644241" y="130142"/>
            <a:ext cx="6097290" cy="584775"/>
          </a:xfrm>
          <a:prstGeom prst="rect">
            <a:avLst/>
          </a:prstGeom>
          <a:noFill/>
        </p:spPr>
        <p:txBody>
          <a:bodyPr wrap="square" rtlCol="0">
            <a:spAutoFit/>
          </a:bodyPr>
          <a:lstStyle/>
          <a:p>
            <a:r>
              <a:rPr lang="sl-SI" sz="3200" b="1">
                <a:solidFill>
                  <a:srgbClr val="FFA00E"/>
                </a:solidFill>
                <a:latin typeface="Calibri" panose="020F0502020204030204" pitchFamily="34" charset="0"/>
                <a:cs typeface="Calibri" panose="020F0502020204030204" pitchFamily="34" charset="0"/>
              </a:rPr>
              <a:t>EVROPSKA CENTRALNA BANKA:</a:t>
            </a:r>
          </a:p>
        </p:txBody>
      </p:sp>
      <p:sp>
        <p:nvSpPr>
          <p:cNvPr id="9" name="Rectangle 8">
            <a:extLst>
              <a:ext uri="{FF2B5EF4-FFF2-40B4-BE49-F238E27FC236}">
                <a16:creationId xmlns:a16="http://schemas.microsoft.com/office/drawing/2014/main" xmlns="" id="{F2D5DF26-97A6-B845-8104-E4AE730B2867}"/>
              </a:ext>
            </a:extLst>
          </p:cNvPr>
          <p:cNvSpPr/>
          <p:nvPr/>
        </p:nvSpPr>
        <p:spPr>
          <a:xfrm>
            <a:off x="165675" y="995788"/>
            <a:ext cx="3998422" cy="5638928"/>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4" name="Rectangle 3"/>
          <p:cNvSpPr/>
          <p:nvPr/>
        </p:nvSpPr>
        <p:spPr>
          <a:xfrm>
            <a:off x="165677" y="1008891"/>
            <a:ext cx="3998420" cy="5632311"/>
          </a:xfrm>
          <a:prstGeom prst="rect">
            <a:avLst/>
          </a:prstGeom>
        </p:spPr>
        <p:txBody>
          <a:bodyPr wrap="square">
            <a:spAutoFit/>
          </a:bodyPr>
          <a:lstStyle/>
          <a:p>
            <a:pPr marL="285750" indent="-285750">
              <a:buSzPct val="120000"/>
              <a:buFont typeface="Arial" panose="020B0604020202020204" pitchFamily="34" charset="0"/>
              <a:buChar char="•"/>
            </a:pPr>
            <a:r>
              <a:rPr lang="sl-SI" b="1">
                <a:latin typeface="Calibri" panose="020F0502020204030204" pitchFamily="34" charset="0"/>
                <a:cs typeface="Calibri" panose="020F0502020204030204" pitchFamily="34" charset="0"/>
              </a:rPr>
              <a:t>usmerja ekonomsko in denarno politiko EU</a:t>
            </a:r>
          </a:p>
          <a:p>
            <a:pPr marL="285750" indent="-285750">
              <a:buSzPct val="120000"/>
              <a:buFont typeface="Arial" panose="020B0604020202020204" pitchFamily="34" charset="0"/>
              <a:buChar char="•"/>
            </a:pPr>
            <a:endParaRPr lang="en-GB" b="1" dirty="0">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sl-SI" b="1">
                <a:latin typeface="Calibri" panose="020F0502020204030204" pitchFamily="34" charset="0"/>
                <a:cs typeface="Calibri" panose="020F0502020204030204" pitchFamily="34" charset="0"/>
              </a:rPr>
              <a:t>upravlja</a:t>
            </a:r>
            <a:r>
              <a:rPr lang="sl-SI">
                <a:latin typeface="Calibri" panose="020F0502020204030204" pitchFamily="34" charset="0"/>
                <a:cs typeface="Calibri" panose="020F0502020204030204" pitchFamily="34" charset="0"/>
              </a:rPr>
              <a:t> evropsko valuto – „evro“</a:t>
            </a:r>
          </a:p>
          <a:p>
            <a:pPr marL="285750" indent="-285750">
              <a:buSzPct val="12000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sl-SI" b="1">
                <a:latin typeface="Calibri" panose="020F0502020204030204" pitchFamily="34" charset="0"/>
                <a:cs typeface="Calibri" panose="020F0502020204030204" pitchFamily="34" charset="0"/>
              </a:rPr>
              <a:t>odgovorna</a:t>
            </a:r>
            <a:r>
              <a:rPr lang="sl-SI">
                <a:latin typeface="Calibri" panose="020F0502020204030204" pitchFamily="34" charset="0"/>
                <a:cs typeface="Calibri" panose="020F0502020204030204" pitchFamily="34" charset="0"/>
              </a:rPr>
              <a:t> je za ohranjanje</a:t>
            </a:r>
            <a:br>
              <a:rPr lang="sl-SI">
                <a:latin typeface="Calibri" panose="020F0502020204030204" pitchFamily="34" charset="0"/>
                <a:cs typeface="Calibri" panose="020F0502020204030204" pitchFamily="34" charset="0"/>
              </a:rPr>
            </a:br>
            <a:r>
              <a:rPr lang="sl-SI" b="1">
                <a:latin typeface="Calibri" panose="020F0502020204030204" pitchFamily="34" charset="0"/>
                <a:cs typeface="Calibri" panose="020F0502020204030204" pitchFamily="34" charset="0"/>
              </a:rPr>
              <a:t>stabilnosti</a:t>
            </a:r>
            <a:r>
              <a:rPr lang="sl-SI">
                <a:latin typeface="Calibri" panose="020F0502020204030204" pitchFamily="34" charset="0"/>
                <a:cs typeface="Calibri" panose="020F0502020204030204" pitchFamily="34" charset="0"/>
              </a:rPr>
              <a:t> evra in cen</a:t>
            </a:r>
          </a:p>
          <a:p>
            <a:pPr>
              <a:buSzPct val="120000"/>
            </a:pPr>
            <a:endParaRPr lang="en-GB" dirty="0">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sl-SI">
                <a:latin typeface="Calibri" panose="020F0502020204030204" pitchFamily="34" charset="0"/>
                <a:cs typeface="Calibri" panose="020F0502020204030204" pitchFamily="34" charset="0"/>
              </a:rPr>
              <a:t>določa </a:t>
            </a:r>
            <a:r>
              <a:rPr lang="sl-SI" b="1">
                <a:latin typeface="Calibri" panose="020F0502020204030204" pitchFamily="34" charset="0"/>
                <a:cs typeface="Calibri" panose="020F0502020204030204" pitchFamily="34" charset="0"/>
              </a:rPr>
              <a:t>obrestne mere</a:t>
            </a:r>
            <a:r>
              <a:rPr lang="sl-SI">
                <a:latin typeface="Calibri" panose="020F0502020204030204" pitchFamily="34" charset="0"/>
                <a:cs typeface="Calibri" panose="020F0502020204030204" pitchFamily="34" charset="0"/>
              </a:rPr>
              <a:t> za </a:t>
            </a:r>
            <a:br>
              <a:rPr lang="sl-SI">
                <a:latin typeface="Calibri" panose="020F0502020204030204" pitchFamily="34" charset="0"/>
                <a:cs typeface="Calibri" panose="020F0502020204030204" pitchFamily="34" charset="0"/>
              </a:rPr>
            </a:br>
            <a:r>
              <a:rPr lang="sl-SI" b="1">
                <a:latin typeface="Calibri" panose="020F0502020204030204" pitchFamily="34" charset="0"/>
                <a:cs typeface="Calibri" panose="020F0502020204030204" pitchFamily="34" charset="0"/>
              </a:rPr>
              <a:t>evroobmočje</a:t>
            </a:r>
          </a:p>
          <a:p>
            <a:pPr marL="285750" indent="-285750">
              <a:buSzPct val="120000"/>
              <a:buFont typeface="Arial" panose="020B0604020202020204" pitchFamily="34" charset="0"/>
              <a:buChar char="•"/>
            </a:pPr>
            <a:endParaRPr lang="en-GB" b="1" dirty="0">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sl-SI" b="1">
                <a:latin typeface="Calibri" panose="020F0502020204030204" pitchFamily="34" charset="0"/>
                <a:cs typeface="Calibri" panose="020F0502020204030204" pitchFamily="34" charset="0"/>
              </a:rPr>
              <a:t>sodeluje z nacionalnimi centralnimi bankami </a:t>
            </a:r>
            <a:r>
              <a:rPr lang="sl-SI">
                <a:latin typeface="Calibri" panose="020F0502020204030204" pitchFamily="34" charset="0"/>
                <a:cs typeface="Calibri" panose="020F0502020204030204" pitchFamily="34" charset="0"/>
              </a:rPr>
              <a:t>držav EU</a:t>
            </a:r>
          </a:p>
          <a:p>
            <a:pPr marL="285750" indent="-285750">
              <a:buSzPct val="12000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sl-SI">
                <a:latin typeface="Calibri" panose="020F0502020204030204" pitchFamily="34" charset="0"/>
                <a:cs typeface="Calibri" panose="020F0502020204030204" pitchFamily="34" charset="0"/>
              </a:rPr>
              <a:t>ima </a:t>
            </a:r>
            <a:r>
              <a:rPr lang="sl-SI" b="1">
                <a:latin typeface="Calibri" panose="020F0502020204030204" pitchFamily="34" charset="0"/>
                <a:cs typeface="Calibri" panose="020F0502020204030204" pitchFamily="34" charset="0"/>
              </a:rPr>
              <a:t>šest članov oziroma članic, ki jih imenuje</a:t>
            </a:r>
            <a:r>
              <a:rPr lang="sl-SI">
                <a:latin typeface="Calibri" panose="020F0502020204030204" pitchFamily="34" charset="0"/>
                <a:cs typeface="Calibri" panose="020F0502020204030204" pitchFamily="34" charset="0"/>
              </a:rPr>
              <a:t> Svet za </a:t>
            </a:r>
            <a:r>
              <a:rPr lang="sl-SI" b="1">
                <a:latin typeface="Calibri" panose="020F0502020204030204" pitchFamily="34" charset="0"/>
                <a:cs typeface="Calibri" panose="020F0502020204030204" pitchFamily="34" charset="0"/>
              </a:rPr>
              <a:t>osemletni mandat</a:t>
            </a:r>
            <a:r>
              <a:rPr lang="sl-SI">
                <a:latin typeface="Calibri" panose="020F0502020204030204" pitchFamily="34" charset="0"/>
                <a:cs typeface="Calibri" panose="020F0502020204030204" pitchFamily="34" charset="0"/>
              </a:rPr>
              <a:t>, ki ga ni mogoče podaljšati</a:t>
            </a:r>
          </a:p>
          <a:p>
            <a:pPr>
              <a:buSzPct val="120000"/>
            </a:pPr>
            <a:endParaRPr lang="en-GB" b="1" dirty="0">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sl-SI">
                <a:latin typeface="Calibri" panose="020F0502020204030204" pitchFamily="34" charset="0"/>
                <a:cs typeface="Calibri" panose="020F0502020204030204" pitchFamily="34" charset="0"/>
              </a:rPr>
              <a:t>sedež ima v </a:t>
            </a:r>
            <a:r>
              <a:rPr lang="sl-SI" b="1">
                <a:latin typeface="Calibri" panose="020F0502020204030204" pitchFamily="34" charset="0"/>
                <a:cs typeface="Calibri" panose="020F0502020204030204" pitchFamily="34" charset="0"/>
              </a:rPr>
              <a:t>Frankfurtu </a:t>
            </a:r>
            <a:r>
              <a:rPr lang="sl-SI">
                <a:latin typeface="Calibri" panose="020F0502020204030204" pitchFamily="34" charset="0"/>
                <a:cs typeface="Calibri" panose="020F0502020204030204" pitchFamily="34" charset="0"/>
              </a:rPr>
              <a:t>(Nemčija)</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83773" y="3844733"/>
            <a:ext cx="3946966" cy="2789983"/>
          </a:xfrm>
          <a:prstGeom prst="rect">
            <a:avLst/>
          </a:prstGeom>
        </p:spPr>
      </p:pic>
      <p:sp>
        <p:nvSpPr>
          <p:cNvPr id="10" name="Rectangle 9">
            <a:extLst>
              <a:ext uri="{FF2B5EF4-FFF2-40B4-BE49-F238E27FC236}">
                <a16:creationId xmlns:a16="http://schemas.microsoft.com/office/drawing/2014/main" xmlns="" id="{29035EC9-303B-AE47-815D-6078FEB3C030}"/>
              </a:ext>
            </a:extLst>
          </p:cNvPr>
          <p:cNvSpPr/>
          <p:nvPr/>
        </p:nvSpPr>
        <p:spPr>
          <a:xfrm rot="16200000">
            <a:off x="8042096" y="5663476"/>
            <a:ext cx="1957587" cy="246221"/>
          </a:xfrm>
          <a:prstGeom prst="rect">
            <a:avLst/>
          </a:prstGeom>
        </p:spPr>
        <p:txBody>
          <a:bodyPr wrap="none">
            <a:spAutoFit/>
          </a:bodyPr>
          <a:lstStyle/>
          <a:p>
            <a:r>
              <a:rPr lang="sl-SI" sz="1000" b="1">
                <a:solidFill>
                  <a:srgbClr val="FFA00E"/>
                </a:solidFill>
                <a:latin typeface="Arial" charset="0"/>
                <a:ea typeface="Arial" charset="0"/>
                <a:cs typeface="Arial" charset="0"/>
              </a:rPr>
              <a:t>KAKO DELUJE EU?</a:t>
            </a:r>
          </a:p>
        </p:txBody>
      </p:sp>
      <p:cxnSp>
        <p:nvCxnSpPr>
          <p:cNvPr id="11" name="Connecteur droit 7">
            <a:extLst>
              <a:ext uri="{FF2B5EF4-FFF2-40B4-BE49-F238E27FC236}">
                <a16:creationId xmlns:a16="http://schemas.microsoft.com/office/drawing/2014/main" xmlns=""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818115" y="6456536"/>
            <a:ext cx="1625248" cy="184666"/>
          </a:xfrm>
          <a:prstGeom prst="rect">
            <a:avLst/>
          </a:prstGeom>
          <a:noFill/>
        </p:spPr>
        <p:txBody>
          <a:bodyPr wrap="square" rtlCol="0">
            <a:spAutoFit/>
          </a:bodyPr>
          <a:lstStyle/>
          <a:p>
            <a:r>
              <a:rPr lang="sl-SI" sz="600" i="1"/>
              <a:t>© </a:t>
            </a:r>
            <a:r>
              <a:rPr lang="sl-SI" sz="600"/>
              <a:t>EVROPSKA UNIJA</a:t>
            </a: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83773" y="1206501"/>
            <a:ext cx="3946966" cy="2072157"/>
          </a:xfrm>
          <a:prstGeom prst="rect">
            <a:avLst/>
          </a:prstGeom>
        </p:spPr>
      </p:pic>
      <p:sp>
        <p:nvSpPr>
          <p:cNvPr id="6" name="TextBox 5"/>
          <p:cNvSpPr txBox="1"/>
          <p:nvPr/>
        </p:nvSpPr>
        <p:spPr>
          <a:xfrm>
            <a:off x="6555533" y="1206992"/>
            <a:ext cx="2742285" cy="184666"/>
          </a:xfrm>
          <a:prstGeom prst="rect">
            <a:avLst/>
          </a:prstGeom>
          <a:noFill/>
        </p:spPr>
        <p:txBody>
          <a:bodyPr wrap="square" rtlCol="0">
            <a:spAutoFit/>
          </a:bodyPr>
          <a:lstStyle/>
          <a:p>
            <a:r>
              <a:rPr lang="sl-SI" sz="600">
                <a:solidFill>
                  <a:schemeClr val="bg1"/>
                </a:solidFill>
                <a:hlinkClick r:id="rId5" tooltip="w:en:Creative Commons"/>
              </a:rPr>
              <a:t>Creative Commons</a:t>
            </a:r>
            <a:r>
              <a:rPr lang="sl-SI" sz="600">
                <a:solidFill>
                  <a:schemeClr val="bg1"/>
                </a:solidFill>
              </a:rPr>
              <a:t> </a:t>
            </a:r>
            <a:r>
              <a:rPr lang="sl-SI" sz="600">
                <a:solidFill>
                  <a:schemeClr val="bg1"/>
                </a:solidFill>
                <a:hlinkClick r:id="rId6"/>
              </a:rPr>
              <a:t>Attribution-Share Alike 4.0 International</a:t>
            </a:r>
          </a:p>
        </p:txBody>
      </p:sp>
    </p:spTree>
    <p:extLst>
      <p:ext uri="{BB962C8B-B14F-4D97-AF65-F5344CB8AC3E}">
        <p14:creationId xmlns:p14="http://schemas.microsoft.com/office/powerpoint/2010/main" val="2650635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100000">
              <a:srgbClr val="FF7C80"/>
            </a:gs>
            <a:gs pos="0">
              <a:schemeClr val="bg1"/>
            </a:gs>
            <a:gs pos="47000">
              <a:srgbClr val="FF7C80"/>
            </a:gs>
          </a:gsLst>
          <a:lin ang="5400000" scaled="1"/>
        </a:grad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xmlns="" id="{C6FA5732-686E-7742-9EC1-DB83AFC7D1DC}"/>
              </a:ext>
            </a:extLst>
          </p:cNvPr>
          <p:cNvSpPr/>
          <p:nvPr/>
        </p:nvSpPr>
        <p:spPr>
          <a:xfrm rot="5400000">
            <a:off x="121365" y="74544"/>
            <a:ext cx="527292" cy="583070"/>
          </a:xfrm>
          <a:prstGeom prst="teardrop">
            <a:avLst/>
          </a:prstGeom>
          <a:solidFill>
            <a:srgbClr val="E65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E65657"/>
              </a:highlight>
            </a:endParaRPr>
          </a:p>
        </p:txBody>
      </p:sp>
      <p:sp>
        <p:nvSpPr>
          <p:cNvPr id="9" name="ZoneTexte 1">
            <a:extLst>
              <a:ext uri="{FF2B5EF4-FFF2-40B4-BE49-F238E27FC236}">
                <a16:creationId xmlns:a16="http://schemas.microsoft.com/office/drawing/2014/main" xmlns="" id="{EAB918C0-49F4-4D3A-BED6-12B81054F2F1}"/>
              </a:ext>
            </a:extLst>
          </p:cNvPr>
          <p:cNvSpPr txBox="1"/>
          <p:nvPr/>
        </p:nvSpPr>
        <p:spPr>
          <a:xfrm>
            <a:off x="676546" y="97262"/>
            <a:ext cx="5380584" cy="584775"/>
          </a:xfrm>
          <a:prstGeom prst="rect">
            <a:avLst/>
          </a:prstGeom>
          <a:noFill/>
        </p:spPr>
        <p:txBody>
          <a:bodyPr wrap="square" rtlCol="0">
            <a:spAutoFit/>
          </a:bodyPr>
          <a:lstStyle/>
          <a:p>
            <a:r>
              <a:rPr lang="sl-SI" sz="3200" b="1">
                <a:solidFill>
                  <a:srgbClr val="E65657"/>
                </a:solidFill>
                <a:latin typeface="Calibri" panose="020F0502020204030204" pitchFamily="34" charset="0"/>
                <a:cs typeface="Calibri" panose="020F0502020204030204" pitchFamily="34" charset="0"/>
              </a:rPr>
              <a:t>KAKO LAHKO IZVEM VEČ?</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572002"/>
            <a:ext cx="9144000" cy="2285999"/>
          </a:xfrm>
          <a:prstGeom prst="rect">
            <a:avLst/>
          </a:prstGeom>
        </p:spPr>
      </p:pic>
      <p:sp>
        <p:nvSpPr>
          <p:cNvPr id="13" name="Rectangle 12">
            <a:extLst>
              <a:ext uri="{FF2B5EF4-FFF2-40B4-BE49-F238E27FC236}">
                <a16:creationId xmlns:a16="http://schemas.microsoft.com/office/drawing/2014/main" xmlns="" id="{50166F73-D52D-1E4F-945D-52B1697C7F31}"/>
              </a:ext>
            </a:extLst>
          </p:cNvPr>
          <p:cNvSpPr/>
          <p:nvPr/>
        </p:nvSpPr>
        <p:spPr>
          <a:xfrm rot="16200000">
            <a:off x="7889886" y="5591891"/>
            <a:ext cx="2285999" cy="246221"/>
          </a:xfrm>
          <a:prstGeom prst="rect">
            <a:avLst/>
          </a:prstGeom>
          <a:solidFill>
            <a:schemeClr val="bg1"/>
          </a:solidFill>
        </p:spPr>
        <p:txBody>
          <a:bodyPr wrap="square">
            <a:spAutoFit/>
          </a:bodyPr>
          <a:lstStyle/>
          <a:p>
            <a:r>
              <a:rPr lang="sl-SI" sz="1000" b="1">
                <a:solidFill>
                  <a:srgbClr val="FF5050"/>
                </a:solidFill>
                <a:latin typeface="Arial" charset="0"/>
                <a:ea typeface="Arial" charset="0"/>
                <a:cs typeface="Arial" charset="0"/>
              </a:rPr>
              <a:t>KAKO LAHKO IZVEM VEČ? </a:t>
            </a:r>
            <a:r>
              <a:rPr lang="sl-SI" sz="1000" b="1">
                <a:solidFill>
                  <a:schemeClr val="bg1"/>
                </a:solidFill>
                <a:latin typeface="Arial" charset="0"/>
                <a:ea typeface="Arial" charset="0"/>
                <a:cs typeface="Arial" charset="0"/>
              </a:rPr>
              <a:t>?</a:t>
            </a:r>
          </a:p>
        </p:txBody>
      </p:sp>
      <p:cxnSp>
        <p:nvCxnSpPr>
          <p:cNvPr id="14" name="Connecteur droit 5">
            <a:extLst>
              <a:ext uri="{FF2B5EF4-FFF2-40B4-BE49-F238E27FC236}">
                <a16:creationId xmlns:a16="http://schemas.microsoft.com/office/drawing/2014/main" xmlns="" id="{58F0EA43-BB39-9D4E-A1AD-DBFF432FAB62}"/>
              </a:ext>
            </a:extLst>
          </p:cNvPr>
          <p:cNvCxnSpPr/>
          <p:nvPr/>
        </p:nvCxnSpPr>
        <p:spPr>
          <a:xfrm>
            <a:off x="8900883" y="5003442"/>
            <a:ext cx="243117" cy="0"/>
          </a:xfrm>
          <a:prstGeom prst="line">
            <a:avLst/>
          </a:prstGeom>
          <a:ln w="127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flipH="1">
            <a:off x="4565632" y="682037"/>
            <a:ext cx="6368" cy="388996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a:off x="475943" y="2641365"/>
            <a:ext cx="4089689"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11"/>
          <p:cNvSpPr/>
          <p:nvPr/>
        </p:nvSpPr>
        <p:spPr>
          <a:xfrm>
            <a:off x="276447" y="3846997"/>
            <a:ext cx="4572000" cy="1200329"/>
          </a:xfrm>
          <a:prstGeom prst="rect">
            <a:avLst/>
          </a:prstGeom>
        </p:spPr>
        <p:txBody>
          <a:bodyPr>
            <a:spAutoFit/>
          </a:bodyPr>
          <a:lstStyle/>
          <a:p>
            <a:r>
              <a:rPr lang="sl-SI" b="0">
                <a:solidFill>
                  <a:schemeClr val="tx1"/>
                </a:solidFill>
                <a:cs typeface="Arial" panose="020B0604020202020204" pitchFamily="34" charset="0"/>
              </a:rPr>
              <a:t>Vse publikacije EU, ki jih potrebujete</a:t>
            </a:r>
          </a:p>
          <a:p>
            <a:r>
              <a:rPr lang="sl-SI" b="1">
                <a:cs typeface="Arial" panose="020B0604020202020204" pitchFamily="34" charset="0"/>
                <a:hlinkClick r:id="rId4"/>
              </a:rPr>
              <a:t>publications.europa.eu</a:t>
            </a:r>
          </a:p>
          <a:p>
            <a:endParaRPr lang="en-US" b="0" dirty="0">
              <a:solidFill>
                <a:schemeClr val="tx1"/>
              </a:solidFill>
              <a:cs typeface="Arial" panose="020B0604020202020204" pitchFamily="34" charset="0"/>
            </a:endParaRPr>
          </a:p>
          <a:p>
            <a:endParaRPr lang="de-DE" b="0" dirty="0">
              <a:solidFill>
                <a:schemeClr val="tx1"/>
              </a:solidFill>
              <a:cs typeface="Arial" panose="020B0604020202020204" pitchFamily="34" charset="0"/>
            </a:endParaRPr>
          </a:p>
        </p:txBody>
      </p:sp>
      <p:sp>
        <p:nvSpPr>
          <p:cNvPr id="5" name="TextBox 4"/>
          <p:cNvSpPr txBox="1"/>
          <p:nvPr/>
        </p:nvSpPr>
        <p:spPr>
          <a:xfrm>
            <a:off x="4973609" y="1084449"/>
            <a:ext cx="4072179" cy="3139321"/>
          </a:xfrm>
          <a:prstGeom prst="rect">
            <a:avLst/>
          </a:prstGeom>
          <a:noFill/>
        </p:spPr>
        <p:txBody>
          <a:bodyPr wrap="square" rtlCol="0">
            <a:spAutoFit/>
          </a:bodyPr>
          <a:lstStyle/>
          <a:p>
            <a:r>
              <a:rPr lang="sl-SI" b="1"/>
              <a:t>Kotiček za učenje</a:t>
            </a:r>
          </a:p>
          <a:p>
            <a:r>
              <a:rPr lang="sl-SI" b="1">
                <a:hlinkClick r:id="rId5"/>
              </a:rPr>
              <a:t>europa.eu/learning-corner</a:t>
            </a:r>
          </a:p>
          <a:p>
            <a:endParaRPr lang="en-GB" b="1" dirty="0"/>
          </a:p>
          <a:p>
            <a:endParaRPr lang="en-GB" b="1" dirty="0"/>
          </a:p>
          <a:p>
            <a:r>
              <a:rPr lang="sl-SI" b="1"/>
              <a:t>EU na diapozitivih</a:t>
            </a:r>
          </a:p>
          <a:p>
            <a:r>
              <a:rPr lang="sl-SI" b="1">
                <a:hlinkClick r:id="rId6"/>
              </a:rPr>
              <a:t>europa.eu/european-union/documents-publications/slide-presentations_sl</a:t>
            </a:r>
          </a:p>
          <a:p>
            <a:endParaRPr lang="en-GB" b="1" dirty="0"/>
          </a:p>
          <a:p>
            <a:endParaRPr lang="en-GB" b="1" dirty="0"/>
          </a:p>
          <a:p>
            <a:r>
              <a:rPr lang="sl-SI" b="1"/>
              <a:t>Spletišče Europa  </a:t>
            </a:r>
          </a:p>
          <a:p>
            <a:r>
              <a:rPr lang="sl-SI" b="1">
                <a:hlinkClick r:id="rId7"/>
              </a:rPr>
              <a:t>europa.eu</a:t>
            </a:r>
          </a:p>
        </p:txBody>
      </p:sp>
      <p:sp>
        <p:nvSpPr>
          <p:cNvPr id="16" name="Rectangle 15"/>
          <p:cNvSpPr/>
          <p:nvPr/>
        </p:nvSpPr>
        <p:spPr>
          <a:xfrm>
            <a:off x="276447" y="1917946"/>
            <a:ext cx="4267131" cy="1092607"/>
          </a:xfrm>
          <a:prstGeom prst="rect">
            <a:avLst/>
          </a:prstGeom>
        </p:spPr>
        <p:txBody>
          <a:bodyPr wrap="square">
            <a:spAutoFit/>
          </a:bodyPr>
          <a:lstStyle/>
          <a:p>
            <a:r>
              <a:rPr lang="sl-SI" b="1"/>
              <a:t>Kaj Evropa počne zame </a:t>
            </a:r>
          </a:p>
          <a:p>
            <a:pPr lvl="0"/>
            <a:r>
              <a:rPr lang="sl-SI" b="1">
                <a:solidFill>
                  <a:srgbClr val="808080">
                    <a:lumMod val="75000"/>
                  </a:srgbClr>
                </a:solidFill>
                <a:cs typeface="Arial" panose="020B0604020202020204" pitchFamily="34" charset="0"/>
                <a:hlinkClick r:id="rId8"/>
              </a:rPr>
              <a:t>what-europe-does-for-me.eu</a:t>
            </a:r>
          </a:p>
          <a:p>
            <a:pPr lvl="0"/>
            <a:endParaRPr lang="en-GB" b="1" dirty="0">
              <a:solidFill>
                <a:srgbClr val="808080">
                  <a:lumMod val="75000"/>
                </a:srgbClr>
              </a:solidFill>
              <a:cs typeface="Arial" panose="020B0604020202020204" pitchFamily="34" charset="0"/>
            </a:endParaRPr>
          </a:p>
          <a:p>
            <a:pPr lvl="0" algn="ctr"/>
            <a:endParaRPr lang="fr-BE" sz="1100" b="0" dirty="0">
              <a:solidFill>
                <a:srgbClr val="808080">
                  <a:lumMod val="75000"/>
                </a:srgbClr>
              </a:solidFill>
              <a:latin typeface="Arial" panose="020B0604020202020204" pitchFamily="34" charset="0"/>
              <a:cs typeface="Arial" panose="020B0604020202020204" pitchFamily="34" charset="0"/>
            </a:endParaRPr>
          </a:p>
        </p:txBody>
      </p:sp>
      <p:sp>
        <p:nvSpPr>
          <p:cNvPr id="18" name="TextBox 17"/>
          <p:cNvSpPr txBox="1"/>
          <p:nvPr/>
        </p:nvSpPr>
        <p:spPr>
          <a:xfrm>
            <a:off x="8097151" y="6684435"/>
            <a:ext cx="1625248" cy="184666"/>
          </a:xfrm>
          <a:prstGeom prst="rect">
            <a:avLst/>
          </a:prstGeom>
          <a:noFill/>
        </p:spPr>
        <p:txBody>
          <a:bodyPr wrap="square" rtlCol="0">
            <a:spAutoFit/>
          </a:bodyPr>
          <a:lstStyle/>
          <a:p>
            <a:r>
              <a:rPr lang="sl-SI" sz="600" i="1"/>
              <a:t>© </a:t>
            </a:r>
            <a:r>
              <a:rPr lang="sl-SI" sz="600"/>
              <a:t>EVROPSKA UNIJA</a:t>
            </a:r>
          </a:p>
        </p:txBody>
      </p:sp>
      <p:pic>
        <p:nvPicPr>
          <p:cNvPr id="21" name="Picture 20"/>
          <p:cNvPicPr>
            <a:picLocks noChangeAspect="1"/>
          </p:cNvPicPr>
          <p:nvPr/>
        </p:nvPicPr>
        <p:blipFill>
          <a:blip r:embed="rId9"/>
          <a:stretch>
            <a:fillRect/>
          </a:stretch>
        </p:blipFill>
        <p:spPr>
          <a:xfrm>
            <a:off x="385011" y="975238"/>
            <a:ext cx="1834497" cy="900196"/>
          </a:xfrm>
          <a:prstGeom prst="rect">
            <a:avLst/>
          </a:prstGeom>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5011" y="2800729"/>
            <a:ext cx="1714500" cy="971550"/>
          </a:xfrm>
          <a:prstGeom prst="rect">
            <a:avLst/>
          </a:prstGeom>
        </p:spPr>
      </p:pic>
    </p:spTree>
    <p:extLst>
      <p:ext uri="{BB962C8B-B14F-4D97-AF65-F5344CB8AC3E}">
        <p14:creationId xmlns:p14="http://schemas.microsoft.com/office/powerpoint/2010/main" val="3644421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84000">
              <a:srgbClr val="FF99CC"/>
            </a:gs>
            <a:gs pos="100000">
              <a:srgbClr val="FF99CC"/>
            </a:gs>
          </a:gsLst>
          <a:lin ang="5400000" scaled="1"/>
        </a:gradFill>
        <a:effectLst/>
      </p:bgPr>
    </p:bg>
    <p:spTree>
      <p:nvGrpSpPr>
        <p:cNvPr id="1" name=""/>
        <p:cNvGrpSpPr/>
        <p:nvPr/>
      </p:nvGrpSpPr>
      <p:grpSpPr>
        <a:xfrm>
          <a:off x="0" y="0"/>
          <a:ext cx="0" cy="0"/>
          <a:chOff x="0" y="0"/>
          <a:chExt cx="0" cy="0"/>
        </a:xfrm>
      </p:grpSpPr>
      <p:sp>
        <p:nvSpPr>
          <p:cNvPr id="6" name="Larme 5">
            <a:extLst>
              <a:ext uri="{FF2B5EF4-FFF2-40B4-BE49-F238E27FC236}">
                <a16:creationId xmlns:a16="http://schemas.microsoft.com/office/drawing/2014/main" xmlns="" id="{2DC42145-ACE2-3647-AD6B-30BEBDB4C0C3}"/>
              </a:ext>
            </a:extLst>
          </p:cNvPr>
          <p:cNvSpPr/>
          <p:nvPr/>
        </p:nvSpPr>
        <p:spPr>
          <a:xfrm rot="5400000">
            <a:off x="151099" y="89960"/>
            <a:ext cx="579604" cy="58307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699"/>
              </a:solidFill>
            </a:endParaRPr>
          </a:p>
        </p:txBody>
      </p:sp>
      <p:sp>
        <p:nvSpPr>
          <p:cNvPr id="8" name="ZoneTexte 7">
            <a:extLst>
              <a:ext uri="{FF2B5EF4-FFF2-40B4-BE49-F238E27FC236}">
                <a16:creationId xmlns:a16="http://schemas.microsoft.com/office/drawing/2014/main" xmlns="" id="{126002B3-B936-C741-A10E-CC89ECC5D8D8}"/>
              </a:ext>
            </a:extLst>
          </p:cNvPr>
          <p:cNvSpPr txBox="1"/>
          <p:nvPr/>
        </p:nvSpPr>
        <p:spPr>
          <a:xfrm>
            <a:off x="732436" y="91693"/>
            <a:ext cx="5881015" cy="584775"/>
          </a:xfrm>
          <a:prstGeom prst="rect">
            <a:avLst/>
          </a:prstGeom>
          <a:noFill/>
        </p:spPr>
        <p:txBody>
          <a:bodyPr wrap="square" rtlCol="0">
            <a:spAutoFit/>
          </a:bodyPr>
          <a:lstStyle/>
          <a:p>
            <a:r>
              <a:rPr lang="sl-SI" sz="3200" b="1">
                <a:solidFill>
                  <a:srgbClr val="FF6699"/>
                </a:solidFill>
              </a:rPr>
              <a:t>KONTAKT</a:t>
            </a:r>
          </a:p>
        </p:txBody>
      </p:sp>
      <p:sp>
        <p:nvSpPr>
          <p:cNvPr id="10" name="Rectangle 9">
            <a:extLst>
              <a:ext uri="{FF2B5EF4-FFF2-40B4-BE49-F238E27FC236}">
                <a16:creationId xmlns:a16="http://schemas.microsoft.com/office/drawing/2014/main" xmlns="" id="{F8E77FC2-87A8-7948-B793-4C3FFC76A593}"/>
              </a:ext>
            </a:extLst>
          </p:cNvPr>
          <p:cNvSpPr/>
          <p:nvPr/>
        </p:nvSpPr>
        <p:spPr>
          <a:xfrm rot="16200000">
            <a:off x="8407004" y="6121004"/>
            <a:ext cx="1227770" cy="246221"/>
          </a:xfrm>
          <a:prstGeom prst="rect">
            <a:avLst/>
          </a:prstGeom>
          <a:solidFill>
            <a:schemeClr val="bg1"/>
          </a:solidFill>
        </p:spPr>
        <p:txBody>
          <a:bodyPr wrap="square">
            <a:spAutoFit/>
          </a:bodyPr>
          <a:lstStyle/>
          <a:p>
            <a:r>
              <a:rPr lang="sl-SI" sz="1000" b="1">
                <a:solidFill>
                  <a:srgbClr val="FF6699"/>
                </a:solidFill>
                <a:latin typeface="Arial" charset="0"/>
                <a:ea typeface="Arial" charset="0"/>
                <a:cs typeface="Arial" charset="0"/>
              </a:rPr>
              <a:t>KONTAKT</a:t>
            </a:r>
          </a:p>
        </p:txBody>
      </p:sp>
      <p:cxnSp>
        <p:nvCxnSpPr>
          <p:cNvPr id="15" name="Straight Connector 14"/>
          <p:cNvCxnSpPr/>
          <p:nvPr/>
        </p:nvCxnSpPr>
        <p:spPr>
          <a:xfrm>
            <a:off x="8926880" y="5651745"/>
            <a:ext cx="203174" cy="0"/>
          </a:xfrm>
          <a:prstGeom prst="line">
            <a:avLst/>
          </a:prstGeom>
          <a:ln>
            <a:solidFill>
              <a:srgbClr val="FF7C8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a:off x="4427984" y="1172224"/>
            <a:ext cx="41955" cy="5260474"/>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1" name="Picture 4" descr="Image result for europe direct">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99948" y="1949837"/>
            <a:ext cx="1347899" cy="123148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920358" y="3816693"/>
            <a:ext cx="2882924" cy="1077218"/>
          </a:xfrm>
          <a:prstGeom prst="rect">
            <a:avLst/>
          </a:prstGeom>
          <a:noFill/>
        </p:spPr>
        <p:txBody>
          <a:bodyPr wrap="square" rtlCol="0">
            <a:spAutoFit/>
          </a:bodyPr>
          <a:lstStyle/>
          <a:p>
            <a:r>
              <a:rPr lang="sl-SI" sz="1600" b="0">
                <a:solidFill>
                  <a:schemeClr val="tx1"/>
                </a:solidFill>
                <a:cs typeface="Arial" panose="020B0604020202020204" pitchFamily="34" charset="0"/>
              </a:rPr>
              <a:t>Brezplačna telefonska številka: </a:t>
            </a:r>
            <a:r>
              <a:rPr lang="sl-SI" sz="1600" b="1">
                <a:solidFill>
                  <a:schemeClr val="tx1"/>
                </a:solidFill>
                <a:cs typeface="Arial" panose="020B0604020202020204" pitchFamily="34" charset="0"/>
              </a:rPr>
              <a:t>00 800 6 7 8 9 10 11</a:t>
            </a:r>
          </a:p>
          <a:p>
            <a:pPr>
              <a:buFont typeface="Arial"/>
              <a:buChar char="•"/>
            </a:pPr>
            <a:r>
              <a:rPr lang="sl-SI" sz="1600" b="0">
                <a:solidFill>
                  <a:schemeClr val="tx1"/>
                </a:solidFill>
                <a:cs typeface="Arial" panose="020B0604020202020204" pitchFamily="34" charset="0"/>
              </a:rPr>
              <a:t> od ponedeljka do petka: 9h–18h (po srednjeevropskem času)</a:t>
            </a:r>
          </a:p>
          <a:p>
            <a:pPr>
              <a:buFont typeface="Arial"/>
              <a:buChar char="•"/>
            </a:pPr>
            <a:r>
              <a:rPr lang="sl-SI" sz="1600" b="0">
                <a:solidFill>
                  <a:schemeClr val="tx1"/>
                </a:solidFill>
                <a:cs typeface="Arial" panose="020B0604020202020204" pitchFamily="34" charset="0"/>
              </a:rPr>
              <a:t> v vseh uradnih jezikih EU</a:t>
            </a:r>
          </a:p>
          <a:p>
            <a:pPr>
              <a:buFont typeface="Arial"/>
              <a:buChar char="•"/>
            </a:pPr>
            <a:r>
              <a:rPr lang="sl-SI" sz="1600" b="0">
                <a:solidFill>
                  <a:schemeClr val="tx1"/>
                </a:solidFill>
                <a:cs typeface="Arial" panose="020B0604020202020204" pitchFamily="34" charset="0"/>
              </a:rPr>
              <a:t> kjer koli v EU</a:t>
            </a:r>
          </a:p>
        </p:txBody>
      </p:sp>
      <p:sp>
        <p:nvSpPr>
          <p:cNvPr id="3" name="TextBox 2"/>
          <p:cNvSpPr txBox="1"/>
          <p:nvPr/>
        </p:nvSpPr>
        <p:spPr>
          <a:xfrm>
            <a:off x="258020" y="964578"/>
            <a:ext cx="2132178" cy="461665"/>
          </a:xfrm>
          <a:prstGeom prst="rect">
            <a:avLst/>
          </a:prstGeom>
          <a:noFill/>
        </p:spPr>
        <p:txBody>
          <a:bodyPr wrap="square" rtlCol="0">
            <a:spAutoFit/>
          </a:bodyPr>
          <a:lstStyle/>
          <a:p>
            <a:r>
              <a:rPr lang="sl-SI" sz="2400"/>
              <a:t>Osebno:</a:t>
            </a:r>
          </a:p>
        </p:txBody>
      </p:sp>
      <p:sp>
        <p:nvSpPr>
          <p:cNvPr id="29" name="TextBox 28"/>
          <p:cNvSpPr txBox="1"/>
          <p:nvPr/>
        </p:nvSpPr>
        <p:spPr>
          <a:xfrm>
            <a:off x="4632830" y="964776"/>
            <a:ext cx="4507982" cy="461665"/>
          </a:xfrm>
          <a:prstGeom prst="rect">
            <a:avLst/>
          </a:prstGeom>
          <a:noFill/>
        </p:spPr>
        <p:txBody>
          <a:bodyPr wrap="square" rtlCol="0">
            <a:spAutoFit/>
          </a:bodyPr>
          <a:lstStyle/>
          <a:p>
            <a:r>
              <a:rPr lang="sl-SI" sz="2400"/>
              <a:t>Prek družbenih medijev:</a:t>
            </a:r>
          </a:p>
        </p:txBody>
      </p:sp>
      <p:pic>
        <p:nvPicPr>
          <p:cNvPr id="30" name="Picture 2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89899" y="1880244"/>
            <a:ext cx="2993844" cy="2954841"/>
          </a:xfrm>
          <a:prstGeom prst="rect">
            <a:avLst/>
          </a:prstGeom>
          <a:solidFill>
            <a:schemeClr val="bg1"/>
          </a:solidFill>
          <a:ln>
            <a:noFill/>
          </a:ln>
          <a:effectLst/>
        </p:spPr>
      </p:pic>
      <p:sp>
        <p:nvSpPr>
          <p:cNvPr id="4" name="TextBox 3"/>
          <p:cNvSpPr txBox="1"/>
          <p:nvPr/>
        </p:nvSpPr>
        <p:spPr>
          <a:xfrm>
            <a:off x="524194" y="3049889"/>
            <a:ext cx="4108636" cy="615553"/>
          </a:xfrm>
          <a:prstGeom prst="rect">
            <a:avLst/>
          </a:prstGeom>
          <a:noFill/>
        </p:spPr>
        <p:txBody>
          <a:bodyPr wrap="square" rtlCol="0">
            <a:spAutoFit/>
          </a:bodyPr>
          <a:lstStyle/>
          <a:p>
            <a:endParaRPr lang="en-GB" dirty="0">
              <a:solidFill>
                <a:schemeClr val="bg1"/>
              </a:solidFill>
              <a:hlinkClick r:id="rId3"/>
            </a:endParaRPr>
          </a:p>
          <a:p>
            <a:r>
              <a:rPr lang="sl-SI" sz="1600" b="1">
                <a:solidFill>
                  <a:schemeClr val="bg1"/>
                </a:solidFill>
                <a:hlinkClick r:id="rId3"/>
              </a:rPr>
              <a:t>https://europa.eu/european-union/contact_sl</a:t>
            </a:r>
          </a:p>
        </p:txBody>
      </p:sp>
      <p:sp>
        <p:nvSpPr>
          <p:cNvPr id="16" name="TextBox 15"/>
          <p:cNvSpPr txBox="1"/>
          <p:nvPr/>
        </p:nvSpPr>
        <p:spPr>
          <a:xfrm>
            <a:off x="7678455" y="1854415"/>
            <a:ext cx="1625248" cy="169277"/>
          </a:xfrm>
          <a:prstGeom prst="rect">
            <a:avLst/>
          </a:prstGeom>
          <a:noFill/>
        </p:spPr>
        <p:txBody>
          <a:bodyPr wrap="square" rtlCol="0">
            <a:spAutoFit/>
          </a:bodyPr>
          <a:lstStyle/>
          <a:p>
            <a:r>
              <a:rPr lang="sl-SI" sz="500" i="1"/>
              <a:t>© </a:t>
            </a:r>
            <a:r>
              <a:rPr lang="sl-SI" sz="500"/>
              <a:t>EVROPSKA UNIJA</a:t>
            </a:r>
          </a:p>
        </p:txBody>
      </p:sp>
      <p:sp>
        <p:nvSpPr>
          <p:cNvPr id="2" name="Rectangle 1"/>
          <p:cNvSpPr/>
          <p:nvPr/>
        </p:nvSpPr>
        <p:spPr>
          <a:xfrm>
            <a:off x="258020" y="1518874"/>
            <a:ext cx="4572000" cy="338554"/>
          </a:xfrm>
          <a:prstGeom prst="rect">
            <a:avLst/>
          </a:prstGeom>
        </p:spPr>
        <p:txBody>
          <a:bodyPr>
            <a:spAutoFit/>
          </a:bodyPr>
          <a:lstStyle/>
          <a:p>
            <a:r>
              <a:rPr lang="sl-SI" sz="1600">
                <a:cs typeface="Arial" panose="020B0604020202020204" pitchFamily="34" charset="0"/>
              </a:rPr>
              <a:t>Imaš vprašanja o EU? Vprašaj službo </a:t>
            </a:r>
            <a:r>
              <a:rPr lang="sl-SI" sz="1600" b="1">
                <a:cs typeface="Arial" panose="020B0604020202020204" pitchFamily="34" charset="0"/>
              </a:rPr>
              <a:t>Europe Direct</a:t>
            </a:r>
            <a:r>
              <a:rPr lang="sl-SI" sz="1600">
                <a:cs typeface="Arial" panose="020B0604020202020204" pitchFamily="34" charset="0"/>
              </a:rPr>
              <a:t>.</a:t>
            </a:r>
          </a:p>
        </p:txBody>
      </p:sp>
      <p:sp>
        <p:nvSpPr>
          <p:cNvPr id="5" name="Rectangle 4"/>
          <p:cNvSpPr/>
          <p:nvPr/>
        </p:nvSpPr>
        <p:spPr>
          <a:xfrm>
            <a:off x="192168" y="5153717"/>
            <a:ext cx="4572000" cy="1323439"/>
          </a:xfrm>
          <a:prstGeom prst="rect">
            <a:avLst/>
          </a:prstGeom>
        </p:spPr>
        <p:txBody>
          <a:bodyPr>
            <a:spAutoFit/>
          </a:bodyPr>
          <a:lstStyle/>
          <a:p>
            <a:r>
              <a:rPr lang="sl-SI" sz="1600"/>
              <a:t>Poišči najbližje središče EU, če nas želiš obiskati, se pogovoriti ali imaš vprašanje o EU.</a:t>
            </a:r>
          </a:p>
          <a:p>
            <a:endParaRPr lang="en-US" sz="1600" dirty="0"/>
          </a:p>
          <a:p>
            <a:r>
              <a:rPr lang="sl-SI" sz="1600" b="1">
                <a:hlinkClick r:id="rId6"/>
              </a:rPr>
              <a:t>europa.eu/european-union/contact/meet-us_sl</a:t>
            </a:r>
          </a:p>
          <a:p>
            <a:endParaRPr lang="en-GB" sz="1600" dirty="0"/>
          </a:p>
        </p:txBody>
      </p:sp>
      <p:sp>
        <p:nvSpPr>
          <p:cNvPr id="19" name="Rectangle 18"/>
          <p:cNvSpPr/>
          <p:nvPr/>
        </p:nvSpPr>
        <p:spPr>
          <a:xfrm>
            <a:off x="4632830" y="5153716"/>
            <a:ext cx="4572000" cy="1569660"/>
          </a:xfrm>
          <a:prstGeom prst="rect">
            <a:avLst/>
          </a:prstGeom>
        </p:spPr>
        <p:txBody>
          <a:bodyPr wrap="square">
            <a:spAutoFit/>
          </a:bodyPr>
          <a:lstStyle/>
          <a:p>
            <a:r>
              <a:rPr lang="sl-SI" sz="1600"/>
              <a:t>Poišči strani EU v družabnih omrežjih z </a:t>
            </a:r>
            <a:r>
              <a:rPr lang="sl-SI" sz="1600" b="1"/>
              <a:t>iskalnikom</a:t>
            </a:r>
            <a:r>
              <a:rPr lang="sl-SI" sz="1600"/>
              <a:t>. </a:t>
            </a:r>
          </a:p>
          <a:p>
            <a:endParaRPr lang="en-US" sz="1600" dirty="0"/>
          </a:p>
          <a:p>
            <a:r>
              <a:rPr lang="sl-SI" sz="1600" b="1">
                <a:hlinkClick r:id="rId7"/>
              </a:rPr>
              <a:t>europa.eu/european-union/contact/social-networks_sl</a:t>
            </a:r>
          </a:p>
          <a:p>
            <a:endParaRPr lang="en-GB" sz="1600" dirty="0"/>
          </a:p>
        </p:txBody>
      </p:sp>
    </p:spTree>
    <p:extLst>
      <p:ext uri="{BB962C8B-B14F-4D97-AF65-F5344CB8AC3E}">
        <p14:creationId xmlns:p14="http://schemas.microsoft.com/office/powerpoint/2010/main" val="678533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Larme 7">
            <a:extLst>
              <a:ext uri="{FF2B5EF4-FFF2-40B4-BE49-F238E27FC236}">
                <a16:creationId xmlns:a16="http://schemas.microsoft.com/office/drawing/2014/main" xmlns="" id="{81AED97D-DEA3-E84C-97E1-786826077602}"/>
              </a:ext>
            </a:extLst>
          </p:cNvPr>
          <p:cNvSpPr/>
          <p:nvPr/>
        </p:nvSpPr>
        <p:spPr>
          <a:xfrm rot="5400000">
            <a:off x="1820550" y="399218"/>
            <a:ext cx="5584852" cy="5618251"/>
          </a:xfrm>
          <a:prstGeom prst="teardrop">
            <a:avLst>
              <a:gd name="adj" fmla="val 99308"/>
            </a:avLst>
          </a:prstGeom>
          <a:solidFill>
            <a:srgbClr val="2A459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3"/>
          <p:cNvSpPr txBox="1"/>
          <p:nvPr/>
        </p:nvSpPr>
        <p:spPr>
          <a:xfrm>
            <a:off x="2328577" y="722234"/>
            <a:ext cx="4568796" cy="3785652"/>
          </a:xfrm>
          <a:prstGeom prst="rect">
            <a:avLst/>
          </a:prstGeom>
          <a:noFill/>
        </p:spPr>
        <p:txBody>
          <a:bodyPr wrap="square" rtlCol="0">
            <a:spAutoFit/>
          </a:bodyPr>
          <a:lstStyle/>
          <a:p>
            <a:pPr algn="ctr"/>
            <a:r>
              <a:rPr lang="sl-SI" sz="6000" b="1" dirty="0">
                <a:solidFill>
                  <a:schemeClr val="bg1"/>
                </a:solidFill>
              </a:rPr>
              <a:t>SE POČUTIŠ KOT EVROPEJEC/ EVROPEJKA?</a:t>
            </a:r>
          </a:p>
        </p:txBody>
      </p:sp>
      <p:sp>
        <p:nvSpPr>
          <p:cNvPr id="4" name="TextBox 3"/>
          <p:cNvSpPr txBox="1"/>
          <p:nvPr/>
        </p:nvSpPr>
        <p:spPr>
          <a:xfrm>
            <a:off x="8331376" y="6699519"/>
            <a:ext cx="1625248" cy="184666"/>
          </a:xfrm>
          <a:prstGeom prst="rect">
            <a:avLst/>
          </a:prstGeom>
          <a:noFill/>
        </p:spPr>
        <p:txBody>
          <a:bodyPr wrap="square" rtlCol="0">
            <a:spAutoFit/>
          </a:bodyPr>
          <a:lstStyle/>
          <a:p>
            <a:r>
              <a:rPr lang="sl-SI" sz="600" i="1">
                <a:solidFill>
                  <a:schemeClr val="bg1"/>
                </a:solidFill>
              </a:rPr>
              <a:t>© </a:t>
            </a:r>
            <a:r>
              <a:rPr lang="sl-SI" sz="600">
                <a:solidFill>
                  <a:schemeClr val="bg1"/>
                </a:solidFill>
              </a:rPr>
              <a:t>EVROPSKA UNIJA</a:t>
            </a:r>
          </a:p>
        </p:txBody>
      </p:sp>
      <p:sp>
        <p:nvSpPr>
          <p:cNvPr id="2" name="TextBox 1"/>
          <p:cNvSpPr txBox="1"/>
          <p:nvPr/>
        </p:nvSpPr>
        <p:spPr>
          <a:xfrm>
            <a:off x="2760363" y="4336022"/>
            <a:ext cx="3705225" cy="646331"/>
          </a:xfrm>
          <a:prstGeom prst="rect">
            <a:avLst/>
          </a:prstGeom>
          <a:noFill/>
        </p:spPr>
        <p:txBody>
          <a:bodyPr wrap="square" rtlCol="0">
            <a:spAutoFit/>
          </a:bodyPr>
          <a:lstStyle/>
          <a:p>
            <a:r>
              <a:rPr lang="sl-SI" i="1" dirty="0">
                <a:solidFill>
                  <a:schemeClr val="bg1"/>
                </a:solidFill>
              </a:rPr>
              <a:t>ZARADI ČESA SE ALI BI SE LAHKO POČUTIL/-A KOT EVROPEJEC/EVROPEJKA?</a:t>
            </a:r>
          </a:p>
        </p:txBody>
      </p:sp>
    </p:spTree>
    <p:extLst>
      <p:ext uri="{BB962C8B-B14F-4D97-AF65-F5344CB8AC3E}">
        <p14:creationId xmlns:p14="http://schemas.microsoft.com/office/powerpoint/2010/main" val="39143232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Larme 4"/>
          <p:cNvSpPr/>
          <p:nvPr/>
        </p:nvSpPr>
        <p:spPr>
          <a:xfrm rot="5400000">
            <a:off x="97165" y="63111"/>
            <a:ext cx="493004" cy="495952"/>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616426" y="80254"/>
            <a:ext cx="1643591" cy="461665"/>
          </a:xfrm>
          <a:prstGeom prst="rect">
            <a:avLst/>
          </a:prstGeom>
          <a:noFill/>
        </p:spPr>
        <p:txBody>
          <a:bodyPr wrap="none" rtlCol="0">
            <a:spAutoFit/>
          </a:bodyPr>
          <a:lstStyle/>
          <a:p>
            <a:r>
              <a:rPr lang="sl-SI" sz="2400" b="1">
                <a:solidFill>
                  <a:srgbClr val="2A4591"/>
                </a:solidFill>
                <a:latin typeface="Calibri" charset="0"/>
                <a:ea typeface="Calibri" charset="0"/>
                <a:cs typeface="Calibri" charset="0"/>
              </a:rPr>
              <a:t>OSNOVNO</a:t>
            </a:r>
          </a:p>
        </p:txBody>
      </p:sp>
      <p:sp>
        <p:nvSpPr>
          <p:cNvPr id="12" name="Rectangle 11"/>
          <p:cNvSpPr/>
          <p:nvPr/>
        </p:nvSpPr>
        <p:spPr>
          <a:xfrm rot="16200000">
            <a:off x="8330637" y="6044636"/>
            <a:ext cx="1380506" cy="246221"/>
          </a:xfrm>
          <a:prstGeom prst="rect">
            <a:avLst/>
          </a:prstGeom>
        </p:spPr>
        <p:txBody>
          <a:bodyPr wrap="none">
            <a:spAutoFit/>
          </a:bodyPr>
          <a:lstStyle/>
          <a:p>
            <a:r>
              <a:rPr lang="sl-SI" sz="1000" b="1">
                <a:solidFill>
                  <a:srgbClr val="2A4591"/>
                </a:solidFill>
                <a:latin typeface="Arial" charset="0"/>
                <a:ea typeface="Arial" charset="0"/>
                <a:cs typeface="Arial" charset="0"/>
              </a:rPr>
              <a:t>KAJ JE EVROPA?</a:t>
            </a:r>
          </a:p>
        </p:txBody>
      </p:sp>
      <p:cxnSp>
        <p:nvCxnSpPr>
          <p:cNvPr id="13" name="Connecteur droit 12"/>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3" name="5-Point Star 2"/>
          <p:cNvSpPr/>
          <p:nvPr/>
        </p:nvSpPr>
        <p:spPr>
          <a:xfrm>
            <a:off x="6600483" y="627390"/>
            <a:ext cx="2414213" cy="2212447"/>
          </a:xfrm>
          <a:prstGeom prst="star5">
            <a:avLst>
              <a:gd name="adj" fmla="val 18746"/>
              <a:gd name="hf" fmla="val 105146"/>
              <a:gd name="vf" fmla="val 110557"/>
            </a:avLst>
          </a:prstGeom>
          <a:solidFill>
            <a:schemeClr val="accent1">
              <a:lumMod val="60000"/>
              <a:lumOff val="40000"/>
              <a:alpha val="88000"/>
            </a:schemeClr>
          </a:solidFill>
          <a:ln>
            <a:solidFill>
              <a:schemeClr val="accent5">
                <a:lumMod val="7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9" name="5-Point Star 18"/>
          <p:cNvSpPr/>
          <p:nvPr/>
        </p:nvSpPr>
        <p:spPr>
          <a:xfrm>
            <a:off x="6379454" y="3821171"/>
            <a:ext cx="2518325" cy="2222496"/>
          </a:xfrm>
          <a:prstGeom prst="star5">
            <a:avLst/>
          </a:prstGeom>
          <a:solidFill>
            <a:schemeClr val="accent1">
              <a:lumMod val="60000"/>
              <a:lumOff val="40000"/>
              <a:alpha val="88000"/>
            </a:schemeClr>
          </a:solidFill>
          <a:ln>
            <a:solidFill>
              <a:schemeClr val="accent5">
                <a:lumMod val="7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3" name="TextBox 22"/>
          <p:cNvSpPr txBox="1"/>
          <p:nvPr/>
        </p:nvSpPr>
        <p:spPr>
          <a:xfrm>
            <a:off x="7055238" y="1584901"/>
            <a:ext cx="1555928" cy="646331"/>
          </a:xfrm>
          <a:prstGeom prst="rect">
            <a:avLst/>
          </a:prstGeom>
          <a:noFill/>
        </p:spPr>
        <p:txBody>
          <a:bodyPr wrap="square" rtlCol="0">
            <a:spAutoFit/>
          </a:bodyPr>
          <a:lstStyle/>
          <a:p>
            <a:pPr algn="ctr"/>
            <a:r>
              <a:rPr lang="en-GB" b="1" dirty="0">
                <a:latin typeface="Calibri" charset="0"/>
                <a:ea typeface="Calibri" charset="0"/>
                <a:cs typeface="Calibri" charset="0"/>
              </a:rPr>
              <a:t>447</a:t>
            </a:r>
            <a:r>
              <a:rPr lang="sl-SI" b="1" dirty="0">
                <a:latin typeface="Calibri" charset="0"/>
                <a:ea typeface="Calibri" charset="0"/>
                <a:cs typeface="Calibri" charset="0"/>
              </a:rPr>
              <a:t> milijonov</a:t>
            </a:r>
            <a:r>
              <a:rPr lang="sl-SI" dirty="0">
                <a:latin typeface="Calibri" charset="0"/>
                <a:ea typeface="Calibri" charset="0"/>
                <a:cs typeface="Calibri" charset="0"/>
              </a:rPr>
              <a:t> ljudi</a:t>
            </a:r>
          </a:p>
        </p:txBody>
      </p:sp>
      <p:sp>
        <p:nvSpPr>
          <p:cNvPr id="4" name="TextBox 3"/>
          <p:cNvSpPr txBox="1"/>
          <p:nvPr/>
        </p:nvSpPr>
        <p:spPr>
          <a:xfrm>
            <a:off x="6683397" y="4747996"/>
            <a:ext cx="1910437" cy="369332"/>
          </a:xfrm>
          <a:prstGeom prst="rect">
            <a:avLst/>
          </a:prstGeom>
          <a:noFill/>
          <a:effectLst>
            <a:glow rad="63500">
              <a:schemeClr val="accent1">
                <a:satMod val="175000"/>
                <a:alpha val="40000"/>
              </a:schemeClr>
            </a:glow>
          </a:effectLst>
        </p:spPr>
        <p:txBody>
          <a:bodyPr wrap="square" rtlCol="0">
            <a:spAutoFit/>
          </a:bodyPr>
          <a:lstStyle/>
          <a:p>
            <a:pPr algn="ctr"/>
            <a:r>
              <a:rPr lang="sl-SI" b="1" dirty="0"/>
              <a:t>2</a:t>
            </a:r>
            <a:r>
              <a:rPr lang="en-GB" b="1" dirty="0"/>
              <a:t>7</a:t>
            </a:r>
            <a:r>
              <a:rPr lang="sl-SI" b="1" dirty="0"/>
              <a:t> držav članic</a:t>
            </a:r>
          </a:p>
        </p:txBody>
      </p:sp>
      <p:sp>
        <p:nvSpPr>
          <p:cNvPr id="10" name="TextBox 9"/>
          <p:cNvSpPr txBox="1"/>
          <p:nvPr/>
        </p:nvSpPr>
        <p:spPr>
          <a:xfrm>
            <a:off x="7549830" y="1308065"/>
            <a:ext cx="1275907" cy="369332"/>
          </a:xfrm>
          <a:prstGeom prst="rect">
            <a:avLst/>
          </a:prstGeom>
          <a:noFill/>
        </p:spPr>
        <p:txBody>
          <a:bodyPr wrap="square" rtlCol="0">
            <a:spAutoFit/>
          </a:bodyPr>
          <a:lstStyle/>
          <a:p>
            <a:r>
              <a:rPr lang="sl-SI"/>
              <a:t>EU:</a:t>
            </a:r>
          </a:p>
        </p:txBody>
      </p:sp>
      <p:sp>
        <p:nvSpPr>
          <p:cNvPr id="14" name="TextBox 13"/>
          <p:cNvSpPr txBox="1"/>
          <p:nvPr/>
        </p:nvSpPr>
        <p:spPr>
          <a:xfrm>
            <a:off x="7397784" y="4362785"/>
            <a:ext cx="1015772" cy="369332"/>
          </a:xfrm>
          <a:prstGeom prst="rect">
            <a:avLst/>
          </a:prstGeom>
          <a:noFill/>
        </p:spPr>
        <p:txBody>
          <a:bodyPr wrap="square" rtlCol="0">
            <a:spAutoFit/>
          </a:bodyPr>
          <a:lstStyle/>
          <a:p>
            <a:r>
              <a:rPr lang="sl-SI"/>
              <a:t>EU:</a:t>
            </a:r>
          </a:p>
        </p:txBody>
      </p:sp>
      <p:sp>
        <p:nvSpPr>
          <p:cNvPr id="7" name="Oval 6"/>
          <p:cNvSpPr/>
          <p:nvPr/>
        </p:nvSpPr>
        <p:spPr>
          <a:xfrm>
            <a:off x="810461" y="1150455"/>
            <a:ext cx="2738835" cy="1460115"/>
          </a:xfrm>
          <a:prstGeom prst="ellipse">
            <a:avLst/>
          </a:prstGeom>
          <a:solidFill>
            <a:schemeClr val="accent1">
              <a:lumMod val="60000"/>
              <a:lumOff val="40000"/>
              <a:alpha val="98000"/>
            </a:schemeClr>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FFFF00"/>
              </a:solidFill>
            </a:endParaRPr>
          </a:p>
        </p:txBody>
      </p:sp>
      <p:sp>
        <p:nvSpPr>
          <p:cNvPr id="15" name="TextBox 14"/>
          <p:cNvSpPr txBox="1"/>
          <p:nvPr/>
        </p:nvSpPr>
        <p:spPr>
          <a:xfrm>
            <a:off x="1631079" y="1270102"/>
            <a:ext cx="1350335" cy="369332"/>
          </a:xfrm>
          <a:prstGeom prst="rect">
            <a:avLst/>
          </a:prstGeom>
          <a:noFill/>
        </p:spPr>
        <p:txBody>
          <a:bodyPr wrap="square" rtlCol="0">
            <a:spAutoFit/>
          </a:bodyPr>
          <a:lstStyle/>
          <a:p>
            <a:r>
              <a:rPr lang="sl-SI"/>
              <a:t>EVROPA:</a:t>
            </a:r>
          </a:p>
        </p:txBody>
      </p:sp>
      <p:sp>
        <p:nvSpPr>
          <p:cNvPr id="16" name="TextBox 15"/>
          <p:cNvSpPr txBox="1"/>
          <p:nvPr/>
        </p:nvSpPr>
        <p:spPr>
          <a:xfrm>
            <a:off x="1503772" y="1666182"/>
            <a:ext cx="1339702" cy="646331"/>
          </a:xfrm>
          <a:prstGeom prst="rect">
            <a:avLst/>
          </a:prstGeom>
          <a:noFill/>
        </p:spPr>
        <p:txBody>
          <a:bodyPr wrap="square" rtlCol="0">
            <a:spAutoFit/>
          </a:bodyPr>
          <a:lstStyle/>
          <a:p>
            <a:pPr algn="ctr"/>
            <a:r>
              <a:rPr lang="sl-SI" b="1"/>
              <a:t>1 od 7 celin</a:t>
            </a:r>
          </a:p>
        </p:txBody>
      </p:sp>
      <p:sp>
        <p:nvSpPr>
          <p:cNvPr id="26" name="Oval 25"/>
          <p:cNvSpPr/>
          <p:nvPr/>
        </p:nvSpPr>
        <p:spPr>
          <a:xfrm>
            <a:off x="3131454" y="3545189"/>
            <a:ext cx="2738835" cy="1460115"/>
          </a:xfrm>
          <a:prstGeom prst="ellipse">
            <a:avLst/>
          </a:prstGeom>
          <a:solidFill>
            <a:schemeClr val="accent1">
              <a:lumMod val="60000"/>
              <a:lumOff val="40000"/>
              <a:alpha val="98000"/>
            </a:schemeClr>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FFFF00"/>
              </a:solidFill>
            </a:endParaRPr>
          </a:p>
        </p:txBody>
      </p:sp>
      <p:sp>
        <p:nvSpPr>
          <p:cNvPr id="18" name="TextBox 17"/>
          <p:cNvSpPr txBox="1"/>
          <p:nvPr/>
        </p:nvSpPr>
        <p:spPr>
          <a:xfrm>
            <a:off x="4016923" y="3628915"/>
            <a:ext cx="1126835" cy="369332"/>
          </a:xfrm>
          <a:prstGeom prst="rect">
            <a:avLst/>
          </a:prstGeom>
          <a:noFill/>
        </p:spPr>
        <p:txBody>
          <a:bodyPr wrap="square" rtlCol="0">
            <a:spAutoFit/>
          </a:bodyPr>
          <a:lstStyle/>
          <a:p>
            <a:r>
              <a:rPr lang="sl-SI"/>
              <a:t>EVROPA:</a:t>
            </a:r>
          </a:p>
        </p:txBody>
      </p:sp>
      <p:sp>
        <p:nvSpPr>
          <p:cNvPr id="27" name="Oval 26"/>
          <p:cNvSpPr/>
          <p:nvPr/>
        </p:nvSpPr>
        <p:spPr>
          <a:xfrm>
            <a:off x="430562" y="4662395"/>
            <a:ext cx="2738835" cy="1460115"/>
          </a:xfrm>
          <a:prstGeom prst="ellipse">
            <a:avLst/>
          </a:prstGeom>
          <a:solidFill>
            <a:schemeClr val="accent1">
              <a:lumMod val="60000"/>
              <a:lumOff val="40000"/>
              <a:alpha val="98000"/>
            </a:schemeClr>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FFFF00"/>
              </a:solidFill>
            </a:endParaRPr>
          </a:p>
        </p:txBody>
      </p:sp>
      <p:sp>
        <p:nvSpPr>
          <p:cNvPr id="21" name="TextBox 20"/>
          <p:cNvSpPr txBox="1"/>
          <p:nvPr/>
        </p:nvSpPr>
        <p:spPr>
          <a:xfrm>
            <a:off x="1299389" y="4682138"/>
            <a:ext cx="1892022" cy="369332"/>
          </a:xfrm>
          <a:prstGeom prst="rect">
            <a:avLst/>
          </a:prstGeom>
          <a:noFill/>
        </p:spPr>
        <p:txBody>
          <a:bodyPr wrap="square" rtlCol="0">
            <a:spAutoFit/>
          </a:bodyPr>
          <a:lstStyle/>
          <a:p>
            <a:r>
              <a:rPr lang="sl-SI"/>
              <a:t>EVROPA:</a:t>
            </a:r>
          </a:p>
        </p:txBody>
      </p:sp>
      <p:sp>
        <p:nvSpPr>
          <p:cNvPr id="28" name="TextBox 27"/>
          <p:cNvSpPr txBox="1"/>
          <p:nvPr/>
        </p:nvSpPr>
        <p:spPr>
          <a:xfrm>
            <a:off x="1109696" y="5005304"/>
            <a:ext cx="1343576" cy="923330"/>
          </a:xfrm>
          <a:prstGeom prst="rect">
            <a:avLst/>
          </a:prstGeom>
          <a:noFill/>
        </p:spPr>
        <p:txBody>
          <a:bodyPr wrap="square" rtlCol="0">
            <a:spAutoFit/>
          </a:bodyPr>
          <a:lstStyle/>
          <a:p>
            <a:pPr algn="ctr"/>
            <a:r>
              <a:rPr lang="sl-SI">
                <a:latin typeface="Calibri" charset="0"/>
                <a:ea typeface="Calibri" charset="0"/>
                <a:cs typeface="Calibri" charset="0"/>
              </a:rPr>
              <a:t>več kot </a:t>
            </a:r>
            <a:r>
              <a:rPr lang="sl-SI" b="1">
                <a:latin typeface="Calibri" charset="0"/>
                <a:ea typeface="Calibri" charset="0"/>
                <a:cs typeface="Calibri" charset="0"/>
              </a:rPr>
              <a:t>700 milijonov ljudi</a:t>
            </a:r>
          </a:p>
        </p:txBody>
      </p:sp>
      <p:sp>
        <p:nvSpPr>
          <p:cNvPr id="29" name="TextBox 28"/>
          <p:cNvSpPr txBox="1"/>
          <p:nvPr/>
        </p:nvSpPr>
        <p:spPr>
          <a:xfrm>
            <a:off x="3693763" y="4090495"/>
            <a:ext cx="1552354" cy="646331"/>
          </a:xfrm>
          <a:prstGeom prst="rect">
            <a:avLst/>
          </a:prstGeom>
          <a:noFill/>
        </p:spPr>
        <p:txBody>
          <a:bodyPr wrap="square" rtlCol="0">
            <a:spAutoFit/>
          </a:bodyPr>
          <a:lstStyle/>
          <a:p>
            <a:pPr algn="ctr"/>
            <a:r>
              <a:rPr lang="sl-SI" b="1">
                <a:latin typeface="Calibri" charset="0"/>
                <a:ea typeface="Calibri" charset="0"/>
                <a:cs typeface="Calibri" charset="0"/>
              </a:rPr>
              <a:t>44 </a:t>
            </a:r>
          </a:p>
          <a:p>
            <a:pPr algn="ctr"/>
            <a:r>
              <a:rPr lang="sl-SI" b="1">
                <a:latin typeface="Calibri" charset="0"/>
                <a:ea typeface="Calibri" charset="0"/>
                <a:cs typeface="Calibri" charset="0"/>
              </a:rPr>
              <a:t>držav</a:t>
            </a:r>
          </a:p>
        </p:txBody>
      </p:sp>
    </p:spTree>
    <p:extLst>
      <p:ext uri="{BB962C8B-B14F-4D97-AF65-F5344CB8AC3E}">
        <p14:creationId xmlns:p14="http://schemas.microsoft.com/office/powerpoint/2010/main" val="1527622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down)">
                                      <p:cBhvr>
                                        <p:cTn id="40" dur="500"/>
                                        <p:tgtEl>
                                          <p:spTgt spid="2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500"/>
                                        <p:tgtEl>
                                          <p:spTgt spid="18"/>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down)">
                                      <p:cBhvr>
                                        <p:cTn id="46" dur="500"/>
                                        <p:tgtEl>
                                          <p:spTgt spid="29"/>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down)">
                                      <p:cBhvr>
                                        <p:cTn id="5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23" grpId="0"/>
      <p:bldP spid="4" grpId="0"/>
      <p:bldP spid="10" grpId="0"/>
      <p:bldP spid="14" grpId="0"/>
      <p:bldP spid="7" grpId="0" animBg="1"/>
      <p:bldP spid="15" grpId="0"/>
      <p:bldP spid="16" grpId="0"/>
      <p:bldP spid="26" grpId="0" animBg="1"/>
      <p:bldP spid="18" grpId="0"/>
      <p:bldP spid="27" grpId="0" animBg="1"/>
      <p:bldP spid="21"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4359502" y="4343679"/>
            <a:ext cx="4411236" cy="1989743"/>
          </a:xfrm>
          <a:prstGeom prst="rect">
            <a:avLst/>
          </a:prstGeom>
          <a:solidFill>
            <a:schemeClr val="accent1">
              <a:lumMod val="60000"/>
              <a:lumOff val="4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8" name="Rectangle 7"/>
          <p:cNvSpPr/>
          <p:nvPr/>
        </p:nvSpPr>
        <p:spPr>
          <a:xfrm rot="16200000">
            <a:off x="8330637" y="6044636"/>
            <a:ext cx="1380506" cy="246221"/>
          </a:xfrm>
          <a:prstGeom prst="rect">
            <a:avLst/>
          </a:prstGeom>
          <a:solidFill>
            <a:schemeClr val="bg1"/>
          </a:solidFill>
        </p:spPr>
        <p:txBody>
          <a:bodyPr wrap="none">
            <a:spAutoFit/>
          </a:bodyPr>
          <a:lstStyle/>
          <a:p>
            <a:r>
              <a:rPr lang="sl-SI" sz="1000" b="1">
                <a:solidFill>
                  <a:srgbClr val="2A4591"/>
                </a:solidFill>
                <a:latin typeface="Arial" charset="0"/>
                <a:ea typeface="Arial" charset="0"/>
                <a:cs typeface="Arial" charset="0"/>
              </a:rPr>
              <a:t>KAJ JE EVROPA?</a:t>
            </a:r>
          </a:p>
        </p:txBody>
      </p:sp>
      <p:sp>
        <p:nvSpPr>
          <p:cNvPr id="9" name="Larme 8"/>
          <p:cNvSpPr/>
          <p:nvPr/>
        </p:nvSpPr>
        <p:spPr>
          <a:xfrm rot="5400000">
            <a:off x="230191" y="377348"/>
            <a:ext cx="602605" cy="57088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901998" y="388202"/>
            <a:ext cx="3820511" cy="584775"/>
          </a:xfrm>
          <a:prstGeom prst="rect">
            <a:avLst/>
          </a:prstGeom>
          <a:solidFill>
            <a:schemeClr val="bg1"/>
          </a:solidFill>
        </p:spPr>
        <p:txBody>
          <a:bodyPr wrap="square" rtlCol="0">
            <a:spAutoFit/>
          </a:bodyPr>
          <a:lstStyle/>
          <a:p>
            <a:r>
              <a:rPr lang="sl-SI" sz="3200" b="1">
                <a:solidFill>
                  <a:srgbClr val="2A4591"/>
                </a:solidFill>
                <a:latin typeface="Calibri" charset="0"/>
                <a:ea typeface="Calibri" charset="0"/>
                <a:cs typeface="Calibri" charset="0"/>
              </a:rPr>
              <a:t>EVROPSKA KULTURA</a:t>
            </a:r>
          </a:p>
        </p:txBody>
      </p:sp>
      <p:cxnSp>
        <p:nvCxnSpPr>
          <p:cNvPr id="12"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xmlns="" id="{08B95DCB-A629-6A46-A0D7-4846A588FB6D}"/>
              </a:ext>
            </a:extLst>
          </p:cNvPr>
          <p:cNvSpPr/>
          <p:nvPr/>
        </p:nvSpPr>
        <p:spPr>
          <a:xfrm>
            <a:off x="4359499" y="4598165"/>
            <a:ext cx="3564763" cy="464871"/>
          </a:xfrm>
          <a:prstGeom prst="rect">
            <a:avLst/>
          </a:prstGeom>
        </p:spPr>
        <p:txBody>
          <a:bodyPr wrap="square" anchor="t">
            <a:spAutoFit/>
          </a:bodyPr>
          <a:lstStyle/>
          <a:p>
            <a:pPr marL="285750" indent="-285750">
              <a:lnSpc>
                <a:spcPct val="150000"/>
              </a:lnSpc>
              <a:buSzPct val="120000"/>
              <a:buFont typeface="Arial" charset="0"/>
              <a:buChar char="•"/>
            </a:pPr>
            <a:r>
              <a:rPr lang="sl-SI" dirty="0"/>
              <a:t>antična Grčija in Rim</a:t>
            </a:r>
          </a:p>
        </p:txBody>
      </p:sp>
      <p:sp>
        <p:nvSpPr>
          <p:cNvPr id="14" name="Rectangle 13">
            <a:extLst>
              <a:ext uri="{FF2B5EF4-FFF2-40B4-BE49-F238E27FC236}">
                <a16:creationId xmlns:a16="http://schemas.microsoft.com/office/drawing/2014/main" xmlns="" id="{B09912B8-715D-7C43-82BE-74C4DFE41C6C}"/>
              </a:ext>
            </a:extLst>
          </p:cNvPr>
          <p:cNvSpPr/>
          <p:nvPr/>
        </p:nvSpPr>
        <p:spPr>
          <a:xfrm>
            <a:off x="4359500" y="5063036"/>
            <a:ext cx="3564763" cy="464871"/>
          </a:xfrm>
          <a:prstGeom prst="rect">
            <a:avLst/>
          </a:prstGeom>
        </p:spPr>
        <p:txBody>
          <a:bodyPr wrap="square" anchor="t">
            <a:spAutoFit/>
          </a:bodyPr>
          <a:lstStyle/>
          <a:p>
            <a:pPr marL="285750" indent="-285750">
              <a:lnSpc>
                <a:spcPct val="150000"/>
              </a:lnSpc>
              <a:buSzPct val="120000"/>
              <a:buFont typeface="Arial" charset="0"/>
              <a:buChar char="•"/>
            </a:pPr>
            <a:r>
              <a:rPr lang="sl-SI" dirty="0"/>
              <a:t>reformacija in razsvetljenstvo</a:t>
            </a:r>
          </a:p>
        </p:txBody>
      </p:sp>
      <p:sp>
        <p:nvSpPr>
          <p:cNvPr id="15" name="Rectangle 14">
            <a:extLst>
              <a:ext uri="{FF2B5EF4-FFF2-40B4-BE49-F238E27FC236}">
                <a16:creationId xmlns:a16="http://schemas.microsoft.com/office/drawing/2014/main" xmlns="" id="{797FA337-8181-8B4D-9AAF-FE1BE5C3AA44}"/>
              </a:ext>
            </a:extLst>
          </p:cNvPr>
          <p:cNvSpPr/>
          <p:nvPr/>
        </p:nvSpPr>
        <p:spPr>
          <a:xfrm>
            <a:off x="4359500" y="5497744"/>
            <a:ext cx="3564763" cy="507831"/>
          </a:xfrm>
          <a:prstGeom prst="rect">
            <a:avLst/>
          </a:prstGeom>
        </p:spPr>
        <p:txBody>
          <a:bodyPr wrap="square" anchor="t">
            <a:spAutoFit/>
          </a:bodyPr>
          <a:lstStyle/>
          <a:p>
            <a:pPr marL="285750" indent="-285750">
              <a:lnSpc>
                <a:spcPct val="150000"/>
              </a:lnSpc>
              <a:buSzPct val="120000"/>
              <a:buFont typeface="Arial" charset="0"/>
              <a:buChar char="•"/>
            </a:pPr>
            <a:r>
              <a:rPr lang="sl-SI" dirty="0"/>
              <a:t>parlamentarizem in socialne pravice</a:t>
            </a:r>
          </a:p>
        </p:txBody>
      </p:sp>
      <p:sp>
        <p:nvSpPr>
          <p:cNvPr id="17" name="Rectangle 16">
            <a:extLst>
              <a:ext uri="{FF2B5EF4-FFF2-40B4-BE49-F238E27FC236}">
                <a16:creationId xmlns:a16="http://schemas.microsoft.com/office/drawing/2014/main" xmlns="" id="{08B95DCB-A629-6A46-A0D7-4846A588FB6D}"/>
              </a:ext>
            </a:extLst>
          </p:cNvPr>
          <p:cNvSpPr/>
          <p:nvPr/>
        </p:nvSpPr>
        <p:spPr>
          <a:xfrm>
            <a:off x="4359499" y="4177364"/>
            <a:ext cx="4411239" cy="923330"/>
          </a:xfrm>
          <a:prstGeom prst="rect">
            <a:avLst/>
          </a:prstGeom>
        </p:spPr>
        <p:txBody>
          <a:bodyPr wrap="square" anchor="t">
            <a:spAutoFit/>
          </a:bodyPr>
          <a:lstStyle/>
          <a:p>
            <a:pPr lvl="0">
              <a:defRPr/>
            </a:pPr>
            <a:r>
              <a:rPr lang="sl-SI" dirty="0"/>
              <a:t>Evropska kultura in raznolikost, ki so jo oblikovali:</a:t>
            </a:r>
          </a:p>
          <a:p>
            <a:pPr lvl="0">
              <a:defRPr/>
            </a:pPr>
            <a:r>
              <a:rPr lang="sl-SI" dirty="0"/>
              <a:t>    </a:t>
            </a:r>
          </a:p>
        </p:txBody>
      </p:sp>
      <p:sp>
        <p:nvSpPr>
          <p:cNvPr id="16" name="TextBox 15"/>
          <p:cNvSpPr txBox="1"/>
          <p:nvPr/>
        </p:nvSpPr>
        <p:spPr>
          <a:xfrm>
            <a:off x="8085155" y="6673335"/>
            <a:ext cx="1625248" cy="184666"/>
          </a:xfrm>
          <a:prstGeom prst="rect">
            <a:avLst/>
          </a:prstGeom>
          <a:noFill/>
        </p:spPr>
        <p:txBody>
          <a:bodyPr wrap="square" rtlCol="0">
            <a:spAutoFit/>
          </a:bodyPr>
          <a:lstStyle/>
          <a:p>
            <a:r>
              <a:rPr lang="sl-SI" sz="600" i="1">
                <a:solidFill>
                  <a:schemeClr val="bg1"/>
                </a:solidFill>
              </a:rPr>
              <a:t>© </a:t>
            </a:r>
            <a:r>
              <a:rPr lang="sl-SI" sz="600">
                <a:solidFill>
                  <a:schemeClr val="bg1"/>
                </a:solidFill>
              </a:rPr>
              <a:t>EVROPSKA UNIJA</a:t>
            </a:r>
          </a:p>
        </p:txBody>
      </p:sp>
    </p:spTree>
    <p:extLst>
      <p:ext uri="{BB962C8B-B14F-4D97-AF65-F5344CB8AC3E}">
        <p14:creationId xmlns:p14="http://schemas.microsoft.com/office/powerpoint/2010/main" val="108375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50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30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1" nodeType="withEffect">
                                  <p:stCondLst>
                                    <p:cond delay="10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10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p:bldP spid="14" grpId="1"/>
      <p:bldP spid="15" grpId="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0" name="Rectangle 9"/>
          <p:cNvSpPr/>
          <p:nvPr/>
        </p:nvSpPr>
        <p:spPr>
          <a:xfrm>
            <a:off x="424735" y="968623"/>
            <a:ext cx="4059716" cy="37534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 name="ZoneTexte 1"/>
          <p:cNvSpPr txBox="1"/>
          <p:nvPr/>
        </p:nvSpPr>
        <p:spPr>
          <a:xfrm>
            <a:off x="762171" y="206235"/>
            <a:ext cx="4527228" cy="584775"/>
          </a:xfrm>
          <a:prstGeom prst="rect">
            <a:avLst/>
          </a:prstGeom>
          <a:noFill/>
        </p:spPr>
        <p:txBody>
          <a:bodyPr wrap="square" rtlCol="0">
            <a:spAutoFit/>
          </a:bodyPr>
          <a:lstStyle/>
          <a:p>
            <a:r>
              <a:rPr lang="sl-SI" sz="3200" b="1">
                <a:solidFill>
                  <a:srgbClr val="2A4591"/>
                </a:solidFill>
                <a:latin typeface="Calibri" charset="0"/>
                <a:ea typeface="Calibri" charset="0"/>
                <a:cs typeface="Calibri" charset="0"/>
              </a:rPr>
              <a:t>UMETNOST V EVROPI</a:t>
            </a:r>
          </a:p>
        </p:txBody>
      </p:sp>
      <p:sp>
        <p:nvSpPr>
          <p:cNvPr id="3" name="ZoneTexte 2"/>
          <p:cNvSpPr txBox="1"/>
          <p:nvPr/>
        </p:nvSpPr>
        <p:spPr>
          <a:xfrm>
            <a:off x="712736" y="1010130"/>
            <a:ext cx="3385038" cy="1200329"/>
          </a:xfrm>
          <a:prstGeom prst="rect">
            <a:avLst/>
          </a:prstGeom>
          <a:noFill/>
        </p:spPr>
        <p:txBody>
          <a:bodyPr wrap="square" rtlCol="0">
            <a:spAutoFit/>
          </a:bodyPr>
          <a:lstStyle/>
          <a:p>
            <a:r>
              <a:rPr lang="sl-SI"/>
              <a:t>Skozi stoletja so novi slogi v glasbi, arhitekturi in književnosti navdihovali umetnice in umetnike po vsej Evropi.</a:t>
            </a:r>
          </a:p>
        </p:txBody>
      </p:sp>
      <p:sp>
        <p:nvSpPr>
          <p:cNvPr id="8" name="Rectangle 7"/>
          <p:cNvSpPr/>
          <p:nvPr/>
        </p:nvSpPr>
        <p:spPr>
          <a:xfrm rot="16200000">
            <a:off x="8330637" y="6044636"/>
            <a:ext cx="1380506" cy="246221"/>
          </a:xfrm>
          <a:prstGeom prst="rect">
            <a:avLst/>
          </a:prstGeom>
        </p:spPr>
        <p:txBody>
          <a:bodyPr wrap="none">
            <a:spAutoFit/>
          </a:bodyPr>
          <a:lstStyle/>
          <a:p>
            <a:r>
              <a:rPr lang="sl-SI" sz="1000" b="1">
                <a:solidFill>
                  <a:srgbClr val="2A4591"/>
                </a:solidFill>
                <a:latin typeface="Arial" charset="0"/>
                <a:ea typeface="Arial" charset="0"/>
                <a:cs typeface="Arial" charset="0"/>
              </a:rPr>
              <a:t>KAJ JE EVROPA?</a:t>
            </a:r>
          </a:p>
        </p:txBody>
      </p:sp>
      <p:cxnSp>
        <p:nvCxnSpPr>
          <p:cNvPr id="9" name="Connecteur droit 8"/>
          <p:cNvCxnSpPr/>
          <p:nvPr/>
        </p:nvCxnSpPr>
        <p:spPr>
          <a:xfrm>
            <a:off x="8841783" y="5460838"/>
            <a:ext cx="294459" cy="1"/>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1" name="Larme 10"/>
          <p:cNvSpPr/>
          <p:nvPr/>
        </p:nvSpPr>
        <p:spPr>
          <a:xfrm rot="5400000">
            <a:off x="180834" y="144642"/>
            <a:ext cx="579604" cy="583070"/>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2">
            <a:extLst>
              <a:ext uri="{FF2B5EF4-FFF2-40B4-BE49-F238E27FC236}">
                <a16:creationId xmlns:a16="http://schemas.microsoft.com/office/drawing/2014/main" xmlns="" id="{F2B47A78-CCE2-4D4B-88BB-87110C974CBE}"/>
              </a:ext>
            </a:extLst>
          </p:cNvPr>
          <p:cNvSpPr txBox="1"/>
          <p:nvPr/>
        </p:nvSpPr>
        <p:spPr>
          <a:xfrm>
            <a:off x="688069" y="2210304"/>
            <a:ext cx="3385038" cy="369332"/>
          </a:xfrm>
          <a:prstGeom prst="rect">
            <a:avLst/>
          </a:prstGeom>
          <a:noFill/>
        </p:spPr>
        <p:txBody>
          <a:bodyPr wrap="square" rtlCol="0">
            <a:spAutoFit/>
          </a:bodyPr>
          <a:lstStyle/>
          <a:p>
            <a:r>
              <a:rPr lang="sl-SI"/>
              <a:t>Med njimi so bili na primer:</a:t>
            </a:r>
          </a:p>
        </p:txBody>
      </p:sp>
      <p:sp>
        <p:nvSpPr>
          <p:cNvPr id="4" name="TextBox 3"/>
          <p:cNvSpPr txBox="1"/>
          <p:nvPr/>
        </p:nvSpPr>
        <p:spPr>
          <a:xfrm>
            <a:off x="673069" y="2722227"/>
            <a:ext cx="1833463" cy="1754326"/>
          </a:xfrm>
          <a:prstGeom prst="rect">
            <a:avLst/>
          </a:prstGeom>
          <a:noFill/>
        </p:spPr>
        <p:txBody>
          <a:bodyPr wrap="square" rtlCol="0">
            <a:spAutoFit/>
          </a:bodyPr>
          <a:lstStyle/>
          <a:p>
            <a:pPr marL="285750" indent="-285750">
              <a:buFont typeface="Arial" panose="020B0604020202020204" pitchFamily="34" charset="0"/>
              <a:buChar char="•"/>
            </a:pPr>
            <a:r>
              <a:rPr lang="sl-SI"/>
              <a:t>Pablo Picasso</a:t>
            </a:r>
          </a:p>
          <a:p>
            <a:pPr marL="285750" indent="-285750">
              <a:buFont typeface="Arial" panose="020B0604020202020204" pitchFamily="34" charset="0"/>
              <a:buChar char="•"/>
            </a:pPr>
            <a:r>
              <a:rPr lang="sl-SI"/>
              <a:t>Beethoven</a:t>
            </a:r>
          </a:p>
          <a:p>
            <a:pPr marL="285750" indent="-285750">
              <a:buFont typeface="Arial" panose="020B0604020202020204" pitchFamily="34" charset="0"/>
              <a:buChar char="•"/>
            </a:pPr>
            <a:r>
              <a:rPr lang="sl-SI"/>
              <a:t>Alfons Mucha</a:t>
            </a:r>
          </a:p>
          <a:p>
            <a:pPr marL="285750" indent="-285750">
              <a:buFont typeface="Arial" panose="020B0604020202020204" pitchFamily="34" charset="0"/>
              <a:buChar char="•"/>
            </a:pPr>
            <a:r>
              <a:rPr lang="sl-SI"/>
              <a:t>Jane Austen</a:t>
            </a:r>
          </a:p>
          <a:p>
            <a:pPr marL="285750" indent="-285750">
              <a:buFont typeface="Arial" panose="020B0604020202020204" pitchFamily="34" charset="0"/>
              <a:buChar char="•"/>
            </a:pPr>
            <a:r>
              <a:rPr lang="sl-SI"/>
              <a:t>Van Gogh</a:t>
            </a:r>
          </a:p>
          <a:p>
            <a:pPr marL="285750" indent="-285750">
              <a:buFont typeface="Arial" panose="020B0604020202020204" pitchFamily="34" charset="0"/>
              <a:buChar char="•"/>
            </a:pPr>
            <a:r>
              <a:rPr lang="sl-SI"/>
              <a:t>Stefan Zweig</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35766" y="3096843"/>
            <a:ext cx="1284231" cy="1544287"/>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05509" y="5113559"/>
            <a:ext cx="1241547" cy="1627413"/>
          </a:xfrm>
          <a:prstGeom prst="rect">
            <a:avLst/>
          </a:prstGeom>
        </p:spPr>
      </p:pic>
      <p:sp>
        <p:nvSpPr>
          <p:cNvPr id="21" name="TextBox 20"/>
          <p:cNvSpPr txBox="1"/>
          <p:nvPr/>
        </p:nvSpPr>
        <p:spPr>
          <a:xfrm>
            <a:off x="2401984" y="2676060"/>
            <a:ext cx="2082468" cy="646331"/>
          </a:xfrm>
          <a:prstGeom prst="rect">
            <a:avLst/>
          </a:prstGeom>
          <a:noFill/>
        </p:spPr>
        <p:txBody>
          <a:bodyPr wrap="square" rtlCol="0">
            <a:spAutoFit/>
          </a:bodyPr>
          <a:lstStyle/>
          <a:p>
            <a:pPr marL="285750" indent="-285750">
              <a:buFont typeface="Arial" panose="020B0604020202020204" pitchFamily="34" charset="0"/>
              <a:buChar char="•"/>
            </a:pPr>
            <a:r>
              <a:rPr lang="sl-SI"/>
              <a:t>Jósef Czechowicz</a:t>
            </a:r>
          </a:p>
          <a:p>
            <a:pPr marL="285750" indent="-285750">
              <a:buFont typeface="Arial" panose="020B0604020202020204" pitchFamily="34" charset="0"/>
              <a:buChar char="•"/>
            </a:pPr>
            <a:r>
              <a:rPr lang="sl-SI"/>
              <a:t>Claude Monet</a:t>
            </a:r>
          </a:p>
        </p:txBody>
      </p:sp>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97078" y="4851235"/>
            <a:ext cx="1298809" cy="1889737"/>
          </a:xfrm>
          <a:prstGeom prst="rect">
            <a:avLst/>
          </a:prstGeom>
        </p:spPr>
      </p:pic>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26496" y="3094634"/>
            <a:ext cx="1220560" cy="1627413"/>
          </a:xfrm>
          <a:prstGeom prst="rect">
            <a:avLst/>
          </a:prstGeom>
        </p:spPr>
      </p:pic>
      <p:pic>
        <p:nvPicPr>
          <p:cNvPr id="17" name="Picture 1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51552" y="5148108"/>
            <a:ext cx="1821555" cy="1592864"/>
          </a:xfrm>
          <a:prstGeom prst="rect">
            <a:avLst/>
          </a:prstGeom>
        </p:spPr>
      </p:pic>
      <p:pic>
        <p:nvPicPr>
          <p:cNvPr id="15" name="Picture 1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626496" y="962565"/>
            <a:ext cx="1225272" cy="1921951"/>
          </a:xfrm>
          <a:prstGeom prst="rect">
            <a:avLst/>
          </a:prstGeom>
        </p:spPr>
      </p:pic>
      <p:sp>
        <p:nvSpPr>
          <p:cNvPr id="20" name="TextBox 19"/>
          <p:cNvSpPr txBox="1"/>
          <p:nvPr/>
        </p:nvSpPr>
        <p:spPr>
          <a:xfrm>
            <a:off x="5365934" y="4453607"/>
            <a:ext cx="1625248" cy="215444"/>
          </a:xfrm>
          <a:prstGeom prst="rect">
            <a:avLst/>
          </a:prstGeom>
          <a:noFill/>
        </p:spPr>
        <p:txBody>
          <a:bodyPr wrap="square" rtlCol="0">
            <a:spAutoFit/>
          </a:bodyPr>
          <a:lstStyle/>
          <a:p>
            <a:r>
              <a:rPr lang="sl-SI" sz="800" i="1">
                <a:solidFill>
                  <a:schemeClr val="bg1"/>
                </a:solidFill>
              </a:rPr>
              <a:t>© </a:t>
            </a:r>
            <a:r>
              <a:rPr lang="sl-SI" sz="600">
                <a:solidFill>
                  <a:schemeClr val="bg1"/>
                </a:solidFill>
              </a:rPr>
              <a:t>DOSTOPNO JAVNOSTI</a:t>
            </a:r>
          </a:p>
        </p:txBody>
      </p:sp>
      <p:sp>
        <p:nvSpPr>
          <p:cNvPr id="22" name="TextBox 21"/>
          <p:cNvSpPr txBox="1"/>
          <p:nvPr/>
        </p:nvSpPr>
        <p:spPr>
          <a:xfrm>
            <a:off x="7099582" y="6539054"/>
            <a:ext cx="1625248" cy="215444"/>
          </a:xfrm>
          <a:prstGeom prst="rect">
            <a:avLst/>
          </a:prstGeom>
          <a:noFill/>
        </p:spPr>
        <p:txBody>
          <a:bodyPr wrap="square" rtlCol="0">
            <a:spAutoFit/>
          </a:bodyPr>
          <a:lstStyle/>
          <a:p>
            <a:r>
              <a:rPr lang="sl-SI" sz="800" i="1">
                <a:solidFill>
                  <a:schemeClr val="bg1"/>
                </a:solidFill>
              </a:rPr>
              <a:t>© </a:t>
            </a:r>
            <a:r>
              <a:rPr lang="sl-SI" sz="600">
                <a:solidFill>
                  <a:schemeClr val="bg1"/>
                </a:solidFill>
              </a:rPr>
              <a:t>DOSTOPNO JAVNOSTI</a:t>
            </a:r>
          </a:p>
        </p:txBody>
      </p:sp>
      <p:sp>
        <p:nvSpPr>
          <p:cNvPr id="23" name="TextBox 22"/>
          <p:cNvSpPr txBox="1"/>
          <p:nvPr/>
        </p:nvSpPr>
        <p:spPr>
          <a:xfrm>
            <a:off x="5333660" y="6563337"/>
            <a:ext cx="1625248" cy="215444"/>
          </a:xfrm>
          <a:prstGeom prst="rect">
            <a:avLst/>
          </a:prstGeom>
          <a:noFill/>
        </p:spPr>
        <p:txBody>
          <a:bodyPr wrap="square" rtlCol="0">
            <a:spAutoFit/>
          </a:bodyPr>
          <a:lstStyle/>
          <a:p>
            <a:r>
              <a:rPr lang="sl-SI" sz="800" i="1">
                <a:solidFill>
                  <a:schemeClr val="bg1"/>
                </a:solidFill>
              </a:rPr>
              <a:t>© </a:t>
            </a:r>
            <a:r>
              <a:rPr lang="sl-SI" sz="600">
                <a:solidFill>
                  <a:schemeClr val="bg1"/>
                </a:solidFill>
              </a:rPr>
              <a:t>DOSTOPNO JAVNOSTI</a:t>
            </a:r>
          </a:p>
        </p:txBody>
      </p:sp>
      <p:sp>
        <p:nvSpPr>
          <p:cNvPr id="24" name="TextBox 23"/>
          <p:cNvSpPr txBox="1"/>
          <p:nvPr/>
        </p:nvSpPr>
        <p:spPr>
          <a:xfrm>
            <a:off x="7039144" y="2681214"/>
            <a:ext cx="1625248" cy="215444"/>
          </a:xfrm>
          <a:prstGeom prst="rect">
            <a:avLst/>
          </a:prstGeom>
          <a:noFill/>
        </p:spPr>
        <p:txBody>
          <a:bodyPr wrap="square" rtlCol="0">
            <a:spAutoFit/>
          </a:bodyPr>
          <a:lstStyle/>
          <a:p>
            <a:r>
              <a:rPr lang="sl-SI" sz="800" i="1">
                <a:solidFill>
                  <a:schemeClr val="bg1"/>
                </a:solidFill>
              </a:rPr>
              <a:t>© </a:t>
            </a:r>
            <a:r>
              <a:rPr lang="sl-SI" sz="600">
                <a:solidFill>
                  <a:schemeClr val="bg1"/>
                </a:solidFill>
              </a:rPr>
              <a:t>DOSTOPNO JAVNOSTI</a:t>
            </a:r>
          </a:p>
        </p:txBody>
      </p:sp>
      <p:sp>
        <p:nvSpPr>
          <p:cNvPr id="25" name="TextBox 24"/>
          <p:cNvSpPr txBox="1"/>
          <p:nvPr/>
        </p:nvSpPr>
        <p:spPr>
          <a:xfrm>
            <a:off x="3285150" y="6553384"/>
            <a:ext cx="1625248" cy="215444"/>
          </a:xfrm>
          <a:prstGeom prst="rect">
            <a:avLst/>
          </a:prstGeom>
          <a:noFill/>
        </p:spPr>
        <p:txBody>
          <a:bodyPr wrap="square" rtlCol="0">
            <a:spAutoFit/>
          </a:bodyPr>
          <a:lstStyle/>
          <a:p>
            <a:r>
              <a:rPr lang="sl-SI" sz="800" i="1">
                <a:solidFill>
                  <a:schemeClr val="bg1"/>
                </a:solidFill>
              </a:rPr>
              <a:t>© </a:t>
            </a:r>
            <a:r>
              <a:rPr lang="sl-SI" sz="600">
                <a:solidFill>
                  <a:schemeClr val="bg1"/>
                </a:solidFill>
              </a:rPr>
              <a:t>DOSTOPNO JAVNOSTI</a:t>
            </a:r>
          </a:p>
        </p:txBody>
      </p:sp>
      <p:sp>
        <p:nvSpPr>
          <p:cNvPr id="26" name="TextBox 25"/>
          <p:cNvSpPr txBox="1"/>
          <p:nvPr/>
        </p:nvSpPr>
        <p:spPr>
          <a:xfrm>
            <a:off x="7107190" y="4550429"/>
            <a:ext cx="1625248" cy="215444"/>
          </a:xfrm>
          <a:prstGeom prst="rect">
            <a:avLst/>
          </a:prstGeom>
          <a:noFill/>
        </p:spPr>
        <p:txBody>
          <a:bodyPr wrap="square" rtlCol="0">
            <a:spAutoFit/>
          </a:bodyPr>
          <a:lstStyle/>
          <a:p>
            <a:r>
              <a:rPr lang="sl-SI" sz="800" i="1">
                <a:solidFill>
                  <a:schemeClr val="bg1"/>
                </a:solidFill>
              </a:rPr>
              <a:t>© </a:t>
            </a:r>
            <a:r>
              <a:rPr lang="sl-SI" sz="600">
                <a:solidFill>
                  <a:schemeClr val="bg1"/>
                </a:solidFill>
              </a:rPr>
              <a:t>DOSTOPNO JAVNOSTI</a:t>
            </a:r>
          </a:p>
        </p:txBody>
      </p:sp>
      <p:pic>
        <p:nvPicPr>
          <p:cNvPr id="6" name="Picture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15107" y="968623"/>
            <a:ext cx="1280780" cy="1646717"/>
          </a:xfrm>
          <a:prstGeom prst="rect">
            <a:avLst/>
          </a:prstGeom>
        </p:spPr>
      </p:pic>
      <p:sp>
        <p:nvSpPr>
          <p:cNvPr id="27" name="TextBox 26"/>
          <p:cNvSpPr txBox="1"/>
          <p:nvPr/>
        </p:nvSpPr>
        <p:spPr>
          <a:xfrm>
            <a:off x="5365934" y="2430328"/>
            <a:ext cx="1625248" cy="215444"/>
          </a:xfrm>
          <a:prstGeom prst="rect">
            <a:avLst/>
          </a:prstGeom>
          <a:noFill/>
        </p:spPr>
        <p:txBody>
          <a:bodyPr wrap="square" rtlCol="0">
            <a:spAutoFit/>
          </a:bodyPr>
          <a:lstStyle/>
          <a:p>
            <a:r>
              <a:rPr lang="sl-SI" sz="800" i="1">
                <a:solidFill>
                  <a:schemeClr val="bg1"/>
                </a:solidFill>
              </a:rPr>
              <a:t>© </a:t>
            </a:r>
            <a:r>
              <a:rPr lang="sl-SI" sz="600">
                <a:solidFill>
                  <a:schemeClr val="bg1"/>
                </a:solidFill>
              </a:rPr>
              <a:t>DOSTOPNO JAVNOSTI</a:t>
            </a:r>
          </a:p>
        </p:txBody>
      </p:sp>
      <p:pic>
        <p:nvPicPr>
          <p:cNvPr id="28" name="Picture 2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24735" y="5128920"/>
            <a:ext cx="1282830" cy="1612052"/>
          </a:xfrm>
          <a:prstGeom prst="rect">
            <a:avLst/>
          </a:prstGeom>
        </p:spPr>
      </p:pic>
      <p:sp>
        <p:nvSpPr>
          <p:cNvPr id="29" name="TextBox 28"/>
          <p:cNvSpPr txBox="1"/>
          <p:nvPr/>
        </p:nvSpPr>
        <p:spPr>
          <a:xfrm>
            <a:off x="965278" y="6564630"/>
            <a:ext cx="1625248" cy="215444"/>
          </a:xfrm>
          <a:prstGeom prst="rect">
            <a:avLst/>
          </a:prstGeom>
          <a:noFill/>
        </p:spPr>
        <p:txBody>
          <a:bodyPr wrap="square" rtlCol="0">
            <a:spAutoFit/>
          </a:bodyPr>
          <a:lstStyle/>
          <a:p>
            <a:r>
              <a:rPr lang="sl-SI" sz="800" i="1"/>
              <a:t>© </a:t>
            </a:r>
            <a:r>
              <a:rPr lang="sl-SI" sz="600"/>
              <a:t>DOSTOPNO JAVNOSTI</a:t>
            </a:r>
          </a:p>
        </p:txBody>
      </p:sp>
    </p:spTree>
    <p:extLst>
      <p:ext uri="{BB962C8B-B14F-4D97-AF65-F5344CB8AC3E}">
        <p14:creationId xmlns:p14="http://schemas.microsoft.com/office/powerpoint/2010/main" val="1389079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ppt_w</p:attrName>
                                        </p:attrNameLst>
                                      </p:cBhvr>
                                      <p:tavLst>
                                        <p:tav tm="0" fmla="#ppt_w*sin(2.5*pi*$)">
                                          <p:val>
                                            <p:fltVal val="0"/>
                                          </p:val>
                                        </p:tav>
                                        <p:tav tm="100000">
                                          <p:val>
                                            <p:fltVal val="1"/>
                                          </p:val>
                                        </p:tav>
                                      </p:tavLst>
                                    </p:anim>
                                    <p:anim calcmode="lin" valueType="num">
                                      <p:cBhvr>
                                        <p:cTn id="9" dur="2000" fill="hold"/>
                                        <p:tgtEl>
                                          <p:spTgt spid="15"/>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000"/>
                                        <p:tgtEl>
                                          <p:spTgt spid="17"/>
                                        </p:tgtEl>
                                      </p:cBhvr>
                                    </p:animEffect>
                                    <p:anim calcmode="lin" valueType="num">
                                      <p:cBhvr>
                                        <p:cTn id="13" dur="2000" fill="hold"/>
                                        <p:tgtEl>
                                          <p:spTgt spid="17"/>
                                        </p:tgtEl>
                                        <p:attrNameLst>
                                          <p:attrName>ppt_w</p:attrName>
                                        </p:attrNameLst>
                                      </p:cBhvr>
                                      <p:tavLst>
                                        <p:tav tm="0" fmla="#ppt_w*sin(2.5*pi*$)">
                                          <p:val>
                                            <p:fltVal val="0"/>
                                          </p:val>
                                        </p:tav>
                                        <p:tav tm="100000">
                                          <p:val>
                                            <p:fltVal val="1"/>
                                          </p:val>
                                        </p:tav>
                                      </p:tavLst>
                                    </p:anim>
                                    <p:anim calcmode="lin" valueType="num">
                                      <p:cBhvr>
                                        <p:cTn id="14" dur="2000" fill="hold"/>
                                        <p:tgtEl>
                                          <p:spTgt spid="17"/>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anim calcmode="lin" valueType="num">
                                      <p:cBhvr>
                                        <p:cTn id="18" dur="2000" fill="hold"/>
                                        <p:tgtEl>
                                          <p:spTgt spid="7"/>
                                        </p:tgtEl>
                                        <p:attrNameLst>
                                          <p:attrName>ppt_w</p:attrName>
                                        </p:attrNameLst>
                                      </p:cBhvr>
                                      <p:tavLst>
                                        <p:tav tm="0" fmla="#ppt_w*sin(2.5*pi*$)">
                                          <p:val>
                                            <p:fltVal val="0"/>
                                          </p:val>
                                        </p:tav>
                                        <p:tav tm="100000">
                                          <p:val>
                                            <p:fltVal val="1"/>
                                          </p:val>
                                        </p:tav>
                                      </p:tavLst>
                                    </p:anim>
                                    <p:anim calcmode="lin" valueType="num">
                                      <p:cBhvr>
                                        <p:cTn id="19" dur="2000" fill="hold"/>
                                        <p:tgtEl>
                                          <p:spTgt spid="7"/>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anim calcmode="lin" valueType="num">
                                      <p:cBhvr>
                                        <p:cTn id="23" dur="2000" fill="hold"/>
                                        <p:tgtEl>
                                          <p:spTgt spid="5"/>
                                        </p:tgtEl>
                                        <p:attrNameLst>
                                          <p:attrName>ppt_w</p:attrName>
                                        </p:attrNameLst>
                                      </p:cBhvr>
                                      <p:tavLst>
                                        <p:tav tm="0" fmla="#ppt_w*sin(2.5*pi*$)">
                                          <p:val>
                                            <p:fltVal val="0"/>
                                          </p:val>
                                        </p:tav>
                                        <p:tav tm="100000">
                                          <p:val>
                                            <p:fltVal val="1"/>
                                          </p:val>
                                        </p:tav>
                                      </p:tavLst>
                                    </p:anim>
                                    <p:anim calcmode="lin" valueType="num">
                                      <p:cBhvr>
                                        <p:cTn id="24" dur="2000" fill="hold"/>
                                        <p:tgtEl>
                                          <p:spTgt spid="5"/>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000"/>
                                        <p:tgtEl>
                                          <p:spTgt spid="13"/>
                                        </p:tgtEl>
                                      </p:cBhvr>
                                    </p:animEffect>
                                    <p:anim calcmode="lin" valueType="num">
                                      <p:cBhvr>
                                        <p:cTn id="28" dur="2000" fill="hold"/>
                                        <p:tgtEl>
                                          <p:spTgt spid="13"/>
                                        </p:tgtEl>
                                        <p:attrNameLst>
                                          <p:attrName>ppt_w</p:attrName>
                                        </p:attrNameLst>
                                      </p:cBhvr>
                                      <p:tavLst>
                                        <p:tav tm="0" fmla="#ppt_w*sin(2.5*pi*$)">
                                          <p:val>
                                            <p:fltVal val="0"/>
                                          </p:val>
                                        </p:tav>
                                        <p:tav tm="100000">
                                          <p:val>
                                            <p:fltVal val="1"/>
                                          </p:val>
                                        </p:tav>
                                      </p:tavLst>
                                    </p:anim>
                                    <p:anim calcmode="lin" valueType="num">
                                      <p:cBhvr>
                                        <p:cTn id="29" dur="2000" fill="hold"/>
                                        <p:tgtEl>
                                          <p:spTgt spid="13"/>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000"/>
                                        <p:tgtEl>
                                          <p:spTgt spid="14"/>
                                        </p:tgtEl>
                                      </p:cBhvr>
                                    </p:animEffect>
                                    <p:anim calcmode="lin" valueType="num">
                                      <p:cBhvr>
                                        <p:cTn id="33" dur="2000" fill="hold"/>
                                        <p:tgtEl>
                                          <p:spTgt spid="14"/>
                                        </p:tgtEl>
                                        <p:attrNameLst>
                                          <p:attrName>ppt_w</p:attrName>
                                        </p:attrNameLst>
                                      </p:cBhvr>
                                      <p:tavLst>
                                        <p:tav tm="0" fmla="#ppt_w*sin(2.5*pi*$)">
                                          <p:val>
                                            <p:fltVal val="0"/>
                                          </p:val>
                                        </p:tav>
                                        <p:tav tm="100000">
                                          <p:val>
                                            <p:fltVal val="1"/>
                                          </p:val>
                                        </p:tav>
                                      </p:tavLst>
                                    </p:anim>
                                    <p:anim calcmode="lin" valueType="num">
                                      <p:cBhvr>
                                        <p:cTn id="34" dur="2000" fill="hold"/>
                                        <p:tgtEl>
                                          <p:spTgt spid="14"/>
                                        </p:tgtEl>
                                        <p:attrNameLst>
                                          <p:attrName>ppt_h</p:attrName>
                                        </p:attrNameLst>
                                      </p:cBhvr>
                                      <p:tavLst>
                                        <p:tav tm="0">
                                          <p:val>
                                            <p:strVal val="#ppt_h"/>
                                          </p:val>
                                        </p:tav>
                                        <p:tav tm="100000">
                                          <p:val>
                                            <p:strVal val="#ppt_h"/>
                                          </p:val>
                                        </p:tav>
                                      </p:tavLst>
                                    </p:anim>
                                  </p:childTnLst>
                                </p:cTn>
                              </p:par>
                              <p:par>
                                <p:cTn id="35" presetID="45"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anim calcmode="lin" valueType="num">
                                      <p:cBhvr>
                                        <p:cTn id="38" dur="2000" fill="hold"/>
                                        <p:tgtEl>
                                          <p:spTgt spid="6"/>
                                        </p:tgtEl>
                                        <p:attrNameLst>
                                          <p:attrName>ppt_w</p:attrName>
                                        </p:attrNameLst>
                                      </p:cBhvr>
                                      <p:tavLst>
                                        <p:tav tm="0" fmla="#ppt_w*sin(2.5*pi*$)">
                                          <p:val>
                                            <p:fltVal val="0"/>
                                          </p:val>
                                        </p:tav>
                                        <p:tav tm="100000">
                                          <p:val>
                                            <p:fltVal val="1"/>
                                          </p:val>
                                        </p:tav>
                                      </p:tavLst>
                                    </p:anim>
                                    <p:anim calcmode="lin" valueType="num">
                                      <p:cBhvr>
                                        <p:cTn id="39" dur="2000" fill="hold"/>
                                        <p:tgtEl>
                                          <p:spTgt spid="6"/>
                                        </p:tgtEl>
                                        <p:attrNameLst>
                                          <p:attrName>ppt_h</p:attrName>
                                        </p:attrNameLst>
                                      </p:cBhvr>
                                      <p:tavLst>
                                        <p:tav tm="0">
                                          <p:val>
                                            <p:strVal val="#ppt_h"/>
                                          </p:val>
                                        </p:tav>
                                        <p:tav tm="100000">
                                          <p:val>
                                            <p:strVal val="#ppt_h"/>
                                          </p:val>
                                        </p:tav>
                                      </p:tavLst>
                                    </p:anim>
                                  </p:childTnLst>
                                </p:cTn>
                              </p:par>
                              <p:par>
                                <p:cTn id="40" presetID="45" presetClass="entr" presetSubtype="0"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2000"/>
                                        <p:tgtEl>
                                          <p:spTgt spid="28"/>
                                        </p:tgtEl>
                                      </p:cBhvr>
                                    </p:animEffect>
                                    <p:anim calcmode="lin" valueType="num">
                                      <p:cBhvr>
                                        <p:cTn id="43" dur="2000" fill="hold"/>
                                        <p:tgtEl>
                                          <p:spTgt spid="28"/>
                                        </p:tgtEl>
                                        <p:attrNameLst>
                                          <p:attrName>ppt_w</p:attrName>
                                        </p:attrNameLst>
                                      </p:cBhvr>
                                      <p:tavLst>
                                        <p:tav tm="0" fmla="#ppt_w*sin(2.5*pi*$)">
                                          <p:val>
                                            <p:fltVal val="0"/>
                                          </p:val>
                                        </p:tav>
                                        <p:tav tm="100000">
                                          <p:val>
                                            <p:fltVal val="1"/>
                                          </p:val>
                                        </p:tav>
                                      </p:tavLst>
                                    </p:anim>
                                    <p:anim calcmode="lin" valueType="num">
                                      <p:cBhvr>
                                        <p:cTn id="44" dur="2000" fill="hold"/>
                                        <p:tgtEl>
                                          <p:spTgt spid="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00000">
              <a:schemeClr val="accent5"/>
            </a:gs>
            <a:gs pos="0">
              <a:srgbClr val="FFFFFF"/>
            </a:gs>
            <a:gs pos="47000">
              <a:schemeClr val="accent5">
                <a:lumMod val="0"/>
                <a:lumOff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Larme 8"/>
          <p:cNvSpPr/>
          <p:nvPr/>
        </p:nvSpPr>
        <p:spPr>
          <a:xfrm rot="5400000">
            <a:off x="112884" y="78040"/>
            <a:ext cx="393525" cy="458684"/>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538989" y="14994"/>
            <a:ext cx="3820511" cy="584775"/>
          </a:xfrm>
          <a:prstGeom prst="rect">
            <a:avLst/>
          </a:prstGeom>
          <a:noFill/>
        </p:spPr>
        <p:txBody>
          <a:bodyPr wrap="square" rtlCol="0">
            <a:spAutoFit/>
          </a:bodyPr>
          <a:lstStyle/>
          <a:p>
            <a:r>
              <a:rPr lang="sl-SI" sz="3200" b="1">
                <a:solidFill>
                  <a:srgbClr val="2A4591"/>
                </a:solidFill>
                <a:latin typeface="Calibri" charset="0"/>
                <a:ea typeface="Calibri" charset="0"/>
                <a:cs typeface="Calibri" charset="0"/>
              </a:rPr>
              <a:t>EVROPSKE VREDNOTE</a:t>
            </a:r>
          </a:p>
        </p:txBody>
      </p:sp>
      <p:sp>
        <p:nvSpPr>
          <p:cNvPr id="12" name="Rectangle 11"/>
          <p:cNvSpPr/>
          <p:nvPr/>
        </p:nvSpPr>
        <p:spPr>
          <a:xfrm rot="16200000">
            <a:off x="8330637" y="6044636"/>
            <a:ext cx="1380506" cy="246221"/>
          </a:xfrm>
          <a:prstGeom prst="rect">
            <a:avLst/>
          </a:prstGeom>
        </p:spPr>
        <p:txBody>
          <a:bodyPr wrap="none">
            <a:spAutoFit/>
          </a:bodyPr>
          <a:lstStyle/>
          <a:p>
            <a:r>
              <a:rPr lang="sl-SI" sz="1000" b="1">
                <a:solidFill>
                  <a:srgbClr val="2A4591"/>
                </a:solidFill>
                <a:latin typeface="Arial" charset="0"/>
                <a:ea typeface="Arial" charset="0"/>
                <a:cs typeface="Arial" charset="0"/>
              </a:rPr>
              <a:t>KAJ JE EVROPA?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3231654"/>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pPr marL="285750" indent="-285750">
              <a:buFont typeface="Arial" panose="020B0604020202020204" pitchFamily="34" charset="0"/>
              <a:buChar char="•"/>
            </a:pPr>
            <a:r>
              <a:rPr lang="sl-SI" sz="2800"/>
              <a:t>Demokracija</a:t>
            </a:r>
          </a:p>
          <a:p>
            <a:pPr marL="285750" indent="-285750">
              <a:buFont typeface="Arial" panose="020B0604020202020204" pitchFamily="34" charset="0"/>
              <a:buChar char="•"/>
            </a:pPr>
            <a:r>
              <a:rPr lang="sl-SI" sz="2800"/>
              <a:t>Človekovo dostojanstvo</a:t>
            </a:r>
          </a:p>
          <a:p>
            <a:pPr marL="285750" indent="-285750">
              <a:buFont typeface="Arial" panose="020B0604020202020204" pitchFamily="34" charset="0"/>
              <a:buChar char="•"/>
            </a:pPr>
            <a:r>
              <a:rPr lang="sl-SI" sz="2800"/>
              <a:t>Svoboda</a:t>
            </a:r>
          </a:p>
          <a:p>
            <a:pPr marL="285750" indent="-285750">
              <a:buFont typeface="Arial" panose="020B0604020202020204" pitchFamily="34" charset="0"/>
              <a:buChar char="•"/>
            </a:pPr>
            <a:r>
              <a:rPr lang="sl-SI" sz="2800"/>
              <a:t>Enakost</a:t>
            </a:r>
          </a:p>
          <a:p>
            <a:pPr marL="285750" indent="-285750">
              <a:buFont typeface="Arial" panose="020B0604020202020204" pitchFamily="34" charset="0"/>
              <a:buChar char="•"/>
            </a:pPr>
            <a:r>
              <a:rPr lang="sl-SI" sz="2800"/>
              <a:t>Pravna država</a:t>
            </a:r>
          </a:p>
          <a:p>
            <a:pPr marL="285750" indent="-285750">
              <a:buFont typeface="Arial" panose="020B0604020202020204" pitchFamily="34" charset="0"/>
              <a:buChar char="•"/>
            </a:pPr>
            <a:r>
              <a:rPr lang="sl-SI" sz="2800"/>
              <a:t>Spoštovanje človekovih pravic </a:t>
            </a:r>
          </a:p>
          <a:p>
            <a:endParaRPr lang="en-IE" dirty="0"/>
          </a:p>
        </p:txBody>
      </p:sp>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80571" y="3798311"/>
            <a:ext cx="2289452" cy="2902024"/>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80571" y="1017270"/>
            <a:ext cx="2289452" cy="2560320"/>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78335" y="4942541"/>
            <a:ext cx="4033745" cy="1693995"/>
          </a:xfrm>
          <a:prstGeom prst="rect">
            <a:avLst/>
          </a:prstGeom>
          <a:solidFill>
            <a:srgbClr val="FFA00E"/>
          </a:solidFill>
        </p:spPr>
      </p:pic>
      <p:sp>
        <p:nvSpPr>
          <p:cNvPr id="10" name="TextBox 9"/>
          <p:cNvSpPr txBox="1"/>
          <p:nvPr/>
        </p:nvSpPr>
        <p:spPr>
          <a:xfrm>
            <a:off x="7357399" y="6484891"/>
            <a:ext cx="1625248" cy="215444"/>
          </a:xfrm>
          <a:prstGeom prst="rect">
            <a:avLst/>
          </a:prstGeom>
          <a:noFill/>
        </p:spPr>
        <p:txBody>
          <a:bodyPr wrap="square" rtlCol="0">
            <a:spAutoFit/>
          </a:bodyPr>
          <a:lstStyle/>
          <a:p>
            <a:r>
              <a:rPr lang="sl-SI" sz="800" i="1">
                <a:solidFill>
                  <a:schemeClr val="bg1"/>
                </a:solidFill>
              </a:rPr>
              <a:t>© </a:t>
            </a:r>
            <a:r>
              <a:rPr lang="sl-SI" sz="600">
                <a:solidFill>
                  <a:schemeClr val="bg1"/>
                </a:solidFill>
              </a:rPr>
              <a:t>DOSTOPNO JAVNOSTI</a:t>
            </a:r>
          </a:p>
        </p:txBody>
      </p:sp>
      <p:sp>
        <p:nvSpPr>
          <p:cNvPr id="11" name="TextBox 10"/>
          <p:cNvSpPr txBox="1"/>
          <p:nvPr/>
        </p:nvSpPr>
        <p:spPr>
          <a:xfrm>
            <a:off x="7357399" y="3392925"/>
            <a:ext cx="1625248" cy="184666"/>
          </a:xfrm>
          <a:prstGeom prst="rect">
            <a:avLst/>
          </a:prstGeom>
          <a:noFill/>
        </p:spPr>
        <p:txBody>
          <a:bodyPr wrap="square" rtlCol="0">
            <a:spAutoFit/>
          </a:bodyPr>
          <a:lstStyle/>
          <a:p>
            <a:r>
              <a:rPr lang="sl-SI" sz="600" i="1">
                <a:solidFill>
                  <a:schemeClr val="bg1"/>
                </a:solidFill>
              </a:rPr>
              <a:t>© </a:t>
            </a:r>
            <a:r>
              <a:rPr lang="sl-SI" sz="600">
                <a:solidFill>
                  <a:schemeClr val="bg1"/>
                </a:solidFill>
              </a:rPr>
              <a:t>EVROPSKA UNIJA</a:t>
            </a:r>
          </a:p>
        </p:txBody>
      </p:sp>
    </p:spTree>
    <p:extLst>
      <p:ext uri="{BB962C8B-B14F-4D97-AF65-F5344CB8AC3E}">
        <p14:creationId xmlns:p14="http://schemas.microsoft.com/office/powerpoint/2010/main" val="776174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3"/>
                                        </p:tgtEl>
                                        <p:attrNameLst>
                                          <p:attrName>r</p:attrName>
                                        </p:attrNameLst>
                                      </p:cBhvr>
                                    </p:animRot>
                                  </p:childTnLst>
                                </p:cTn>
                              </p:par>
                              <p:par>
                                <p:cTn id="7" presetID="6" presetClass="entr" presetSubtype="16"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circle(in)">
                                      <p:cBhvr>
                                        <p:cTn id="9" dur="2000"/>
                                        <p:tgtEl>
                                          <p:spTgt spid="4"/>
                                        </p:tgtEl>
                                      </p:cBhvr>
                                    </p:animEffect>
                                  </p:childTnLst>
                                </p:cTn>
                              </p:par>
                              <p:par>
                                <p:cTn id="10" presetID="6"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par>
                                <p:cTn id="13" presetID="3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1000" fill="hold"/>
                                        <p:tgtEl>
                                          <p:spTgt spid="18"/>
                                        </p:tgtEl>
                                        <p:attrNameLst>
                                          <p:attrName>ppt_w</p:attrName>
                                        </p:attrNameLst>
                                      </p:cBhvr>
                                      <p:tavLst>
                                        <p:tav tm="0">
                                          <p:val>
                                            <p:fltVal val="0"/>
                                          </p:val>
                                        </p:tav>
                                        <p:tav tm="100000">
                                          <p:val>
                                            <p:strVal val="#ppt_w"/>
                                          </p:val>
                                        </p:tav>
                                      </p:tavLst>
                                    </p:anim>
                                    <p:anim calcmode="lin" valueType="num">
                                      <p:cBhvr>
                                        <p:cTn id="16" dur="1000" fill="hold"/>
                                        <p:tgtEl>
                                          <p:spTgt spid="18"/>
                                        </p:tgtEl>
                                        <p:attrNameLst>
                                          <p:attrName>ppt_h</p:attrName>
                                        </p:attrNameLst>
                                      </p:cBhvr>
                                      <p:tavLst>
                                        <p:tav tm="0">
                                          <p:val>
                                            <p:fltVal val="0"/>
                                          </p:val>
                                        </p:tav>
                                        <p:tav tm="100000">
                                          <p:val>
                                            <p:strVal val="#ppt_h"/>
                                          </p:val>
                                        </p:tav>
                                      </p:tavLst>
                                    </p:anim>
                                    <p:anim calcmode="lin" valueType="num">
                                      <p:cBhvr>
                                        <p:cTn id="17" dur="1000" fill="hold"/>
                                        <p:tgtEl>
                                          <p:spTgt spid="18"/>
                                        </p:tgtEl>
                                        <p:attrNameLst>
                                          <p:attrName>style.rotation</p:attrName>
                                        </p:attrNameLst>
                                      </p:cBhvr>
                                      <p:tavLst>
                                        <p:tav tm="0">
                                          <p:val>
                                            <p:fltVal val="90"/>
                                          </p:val>
                                        </p:tav>
                                        <p:tav tm="100000">
                                          <p:val>
                                            <p:fltVal val="0"/>
                                          </p:val>
                                        </p:tav>
                                      </p:tavLst>
                                    </p:anim>
                                    <p:animEffect transition="in" filter="fade">
                                      <p:cBhvr>
                                        <p:cTn id="18" dur="1000"/>
                                        <p:tgtEl>
                                          <p:spTgt spid="1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ZoneTexte 10"/>
          <p:cNvSpPr txBox="1"/>
          <p:nvPr/>
        </p:nvSpPr>
        <p:spPr>
          <a:xfrm>
            <a:off x="659647" y="40820"/>
            <a:ext cx="4291496" cy="584775"/>
          </a:xfrm>
          <a:prstGeom prst="rect">
            <a:avLst/>
          </a:prstGeom>
          <a:solidFill>
            <a:schemeClr val="bg1"/>
          </a:solidFill>
        </p:spPr>
        <p:txBody>
          <a:bodyPr wrap="square" rtlCol="0">
            <a:spAutoFit/>
          </a:bodyPr>
          <a:lstStyle/>
          <a:p>
            <a:r>
              <a:rPr lang="sl-SI" sz="3200" b="1">
                <a:solidFill>
                  <a:srgbClr val="2A4591"/>
                </a:solidFill>
                <a:latin typeface="Calibri" charset="0"/>
                <a:ea typeface="Calibri" charset="0"/>
                <a:cs typeface="Calibri" charset="0"/>
              </a:rPr>
              <a:t>JEZIKOVNE DRUŽINE EU</a:t>
            </a:r>
          </a:p>
        </p:txBody>
      </p:sp>
      <p:sp>
        <p:nvSpPr>
          <p:cNvPr id="13" name="Larme 12"/>
          <p:cNvSpPr/>
          <p:nvPr/>
        </p:nvSpPr>
        <p:spPr>
          <a:xfrm rot="5400000">
            <a:off x="72388" y="39087"/>
            <a:ext cx="579604" cy="583070"/>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rot="16200000">
            <a:off x="8336953" y="6044636"/>
            <a:ext cx="1380506" cy="246221"/>
          </a:xfrm>
          <a:prstGeom prst="rect">
            <a:avLst/>
          </a:prstGeom>
          <a:solidFill>
            <a:schemeClr val="bg1"/>
          </a:solidFill>
        </p:spPr>
        <p:txBody>
          <a:bodyPr wrap="none">
            <a:spAutoFit/>
          </a:bodyPr>
          <a:lstStyle/>
          <a:p>
            <a:r>
              <a:rPr lang="sl-SI" sz="1000" b="1">
                <a:solidFill>
                  <a:srgbClr val="2A4591"/>
                </a:solidFill>
                <a:latin typeface="Arial" charset="0"/>
                <a:ea typeface="Arial" charset="0"/>
                <a:cs typeface="Arial" charset="0"/>
              </a:rPr>
              <a:t>KAJ JE EVROPA?</a:t>
            </a:r>
          </a:p>
        </p:txBody>
      </p:sp>
      <p:cxnSp>
        <p:nvCxnSpPr>
          <p:cNvPr id="15" name="Connecteur droit 14"/>
          <p:cNvCxnSpPr/>
          <p:nvPr/>
        </p:nvCxnSpPr>
        <p:spPr>
          <a:xfrm>
            <a:off x="8899438" y="5484808"/>
            <a:ext cx="24456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76577" y="733132"/>
            <a:ext cx="2824926" cy="4695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TextBox 4"/>
          <p:cNvSpPr txBox="1"/>
          <p:nvPr/>
        </p:nvSpPr>
        <p:spPr>
          <a:xfrm>
            <a:off x="6484678" y="61719"/>
            <a:ext cx="2622607" cy="369332"/>
          </a:xfrm>
          <a:prstGeom prst="rect">
            <a:avLst/>
          </a:prstGeom>
          <a:solidFill>
            <a:schemeClr val="accent1">
              <a:lumMod val="60000"/>
              <a:lumOff val="40000"/>
            </a:schemeClr>
          </a:solidFill>
        </p:spPr>
        <p:txBody>
          <a:bodyPr wrap="square" rtlCol="0">
            <a:spAutoFit/>
          </a:bodyPr>
          <a:lstStyle/>
          <a:p>
            <a:r>
              <a:rPr lang="sl-SI" b="1"/>
              <a:t>24 uradnih jezikov EU</a:t>
            </a:r>
          </a:p>
        </p:txBody>
      </p:sp>
      <p:sp>
        <p:nvSpPr>
          <p:cNvPr id="22" name="Oval Callout 21"/>
          <p:cNvSpPr/>
          <p:nvPr/>
        </p:nvSpPr>
        <p:spPr>
          <a:xfrm>
            <a:off x="153591" y="1528514"/>
            <a:ext cx="3073545" cy="2144019"/>
          </a:xfrm>
          <a:prstGeom prst="wedgeEllipseCallout">
            <a:avLst/>
          </a:pr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3" name="TextBox 22"/>
          <p:cNvSpPr txBox="1"/>
          <p:nvPr/>
        </p:nvSpPr>
        <p:spPr>
          <a:xfrm>
            <a:off x="1080837" y="1545902"/>
            <a:ext cx="1292925" cy="369332"/>
          </a:xfrm>
          <a:prstGeom prst="rect">
            <a:avLst/>
          </a:prstGeom>
          <a:noFill/>
        </p:spPr>
        <p:txBody>
          <a:bodyPr wrap="square" rtlCol="0">
            <a:spAutoFit/>
          </a:bodyPr>
          <a:lstStyle/>
          <a:p>
            <a:r>
              <a:rPr lang="sl-SI"/>
              <a:t>Bolgarščina</a:t>
            </a:r>
          </a:p>
        </p:txBody>
      </p:sp>
      <p:sp>
        <p:nvSpPr>
          <p:cNvPr id="24" name="TextBox 23"/>
          <p:cNvSpPr txBox="1"/>
          <p:nvPr/>
        </p:nvSpPr>
        <p:spPr>
          <a:xfrm>
            <a:off x="375952" y="2704844"/>
            <a:ext cx="1290665" cy="369332"/>
          </a:xfrm>
          <a:prstGeom prst="rect">
            <a:avLst/>
          </a:prstGeom>
          <a:noFill/>
        </p:spPr>
        <p:txBody>
          <a:bodyPr wrap="square" rtlCol="0">
            <a:spAutoFit/>
          </a:bodyPr>
          <a:lstStyle/>
          <a:p>
            <a:r>
              <a:rPr lang="sl-SI" dirty="0"/>
              <a:t>Slovaščina</a:t>
            </a:r>
          </a:p>
        </p:txBody>
      </p:sp>
      <p:sp>
        <p:nvSpPr>
          <p:cNvPr id="25" name="TextBox 24"/>
          <p:cNvSpPr txBox="1"/>
          <p:nvPr/>
        </p:nvSpPr>
        <p:spPr>
          <a:xfrm>
            <a:off x="362190" y="2040729"/>
            <a:ext cx="1300182" cy="369332"/>
          </a:xfrm>
          <a:prstGeom prst="rect">
            <a:avLst/>
          </a:prstGeom>
          <a:noFill/>
        </p:spPr>
        <p:txBody>
          <a:bodyPr wrap="square" rtlCol="0">
            <a:spAutoFit/>
          </a:bodyPr>
          <a:lstStyle/>
          <a:p>
            <a:r>
              <a:rPr lang="sl-SI" dirty="0"/>
              <a:t>Slovenščina</a:t>
            </a:r>
          </a:p>
        </p:txBody>
      </p:sp>
      <p:sp>
        <p:nvSpPr>
          <p:cNvPr id="26" name="TextBox 25"/>
          <p:cNvSpPr txBox="1"/>
          <p:nvPr/>
        </p:nvSpPr>
        <p:spPr>
          <a:xfrm>
            <a:off x="1291792" y="3200791"/>
            <a:ext cx="1081970" cy="381977"/>
          </a:xfrm>
          <a:prstGeom prst="rect">
            <a:avLst/>
          </a:prstGeom>
          <a:noFill/>
        </p:spPr>
        <p:txBody>
          <a:bodyPr wrap="square" rtlCol="0">
            <a:spAutoFit/>
          </a:bodyPr>
          <a:lstStyle/>
          <a:p>
            <a:r>
              <a:rPr lang="sl-SI" dirty="0"/>
              <a:t>Poljščina</a:t>
            </a:r>
          </a:p>
        </p:txBody>
      </p:sp>
      <p:sp>
        <p:nvSpPr>
          <p:cNvPr id="27" name="TextBox 26"/>
          <p:cNvSpPr txBox="1"/>
          <p:nvPr/>
        </p:nvSpPr>
        <p:spPr>
          <a:xfrm>
            <a:off x="2139388" y="1981771"/>
            <a:ext cx="1041360" cy="369332"/>
          </a:xfrm>
          <a:prstGeom prst="rect">
            <a:avLst/>
          </a:prstGeom>
          <a:noFill/>
        </p:spPr>
        <p:txBody>
          <a:bodyPr wrap="square" rtlCol="0">
            <a:spAutoFit/>
          </a:bodyPr>
          <a:lstStyle/>
          <a:p>
            <a:r>
              <a:rPr lang="sl-SI" dirty="0"/>
              <a:t>Češčina</a:t>
            </a:r>
          </a:p>
        </p:txBody>
      </p:sp>
      <p:sp>
        <p:nvSpPr>
          <p:cNvPr id="28" name="TextBox 27"/>
          <p:cNvSpPr txBox="1"/>
          <p:nvPr/>
        </p:nvSpPr>
        <p:spPr>
          <a:xfrm>
            <a:off x="1984504" y="2704844"/>
            <a:ext cx="1161690" cy="369332"/>
          </a:xfrm>
          <a:prstGeom prst="rect">
            <a:avLst/>
          </a:prstGeom>
          <a:noFill/>
        </p:spPr>
        <p:txBody>
          <a:bodyPr wrap="square" rtlCol="0">
            <a:spAutoFit/>
          </a:bodyPr>
          <a:lstStyle/>
          <a:p>
            <a:r>
              <a:rPr lang="sl-SI" dirty="0"/>
              <a:t>Hrvaščina</a:t>
            </a:r>
          </a:p>
        </p:txBody>
      </p:sp>
      <p:sp>
        <p:nvSpPr>
          <p:cNvPr id="29" name="TextBox 28"/>
          <p:cNvSpPr txBox="1"/>
          <p:nvPr/>
        </p:nvSpPr>
        <p:spPr>
          <a:xfrm>
            <a:off x="1234542" y="2366693"/>
            <a:ext cx="1285395" cy="369332"/>
          </a:xfrm>
          <a:prstGeom prst="rect">
            <a:avLst/>
          </a:prstGeom>
          <a:noFill/>
        </p:spPr>
        <p:txBody>
          <a:bodyPr wrap="square" rtlCol="0">
            <a:spAutoFit/>
          </a:bodyPr>
          <a:lstStyle/>
          <a:p>
            <a:r>
              <a:rPr lang="sl-SI" b="1" dirty="0">
                <a:solidFill>
                  <a:srgbClr val="FFFF00"/>
                </a:solidFill>
              </a:rPr>
              <a:t>SLOVANSKI</a:t>
            </a:r>
          </a:p>
        </p:txBody>
      </p:sp>
      <p:sp>
        <p:nvSpPr>
          <p:cNvPr id="30" name="Oval Callout 29"/>
          <p:cNvSpPr/>
          <p:nvPr/>
        </p:nvSpPr>
        <p:spPr>
          <a:xfrm>
            <a:off x="3325079" y="3157565"/>
            <a:ext cx="2733887" cy="2327243"/>
          </a:xfrm>
          <a:prstGeom prst="wedgeEllipseCallout">
            <a:avLst/>
          </a:pr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 name="TextBox 30"/>
          <p:cNvSpPr txBox="1"/>
          <p:nvPr/>
        </p:nvSpPr>
        <p:spPr>
          <a:xfrm>
            <a:off x="4186229" y="4036521"/>
            <a:ext cx="1070319" cy="646331"/>
          </a:xfrm>
          <a:prstGeom prst="rect">
            <a:avLst/>
          </a:prstGeom>
          <a:noFill/>
        </p:spPr>
        <p:txBody>
          <a:bodyPr wrap="square" rtlCol="0">
            <a:spAutoFit/>
          </a:bodyPr>
          <a:lstStyle/>
          <a:p>
            <a:r>
              <a:rPr lang="sl-SI" b="1">
                <a:solidFill>
                  <a:srgbClr val="FFFF00"/>
                </a:solidFill>
              </a:rPr>
              <a:t>DRUGI</a:t>
            </a:r>
          </a:p>
          <a:p>
            <a:endParaRPr lang="fr-BE" dirty="0"/>
          </a:p>
        </p:txBody>
      </p:sp>
      <p:sp>
        <p:nvSpPr>
          <p:cNvPr id="64" name="TextBox 63"/>
          <p:cNvSpPr txBox="1"/>
          <p:nvPr/>
        </p:nvSpPr>
        <p:spPr>
          <a:xfrm>
            <a:off x="5061604" y="3700441"/>
            <a:ext cx="972589" cy="369332"/>
          </a:xfrm>
          <a:prstGeom prst="rect">
            <a:avLst/>
          </a:prstGeom>
          <a:noFill/>
        </p:spPr>
        <p:txBody>
          <a:bodyPr wrap="square" rtlCol="0">
            <a:spAutoFit/>
          </a:bodyPr>
          <a:lstStyle/>
          <a:p>
            <a:r>
              <a:rPr lang="sl-SI"/>
              <a:t>Grščina</a:t>
            </a:r>
          </a:p>
        </p:txBody>
      </p:sp>
      <p:sp>
        <p:nvSpPr>
          <p:cNvPr id="65" name="TextBox 64"/>
          <p:cNvSpPr txBox="1"/>
          <p:nvPr/>
        </p:nvSpPr>
        <p:spPr>
          <a:xfrm>
            <a:off x="4721388" y="4625148"/>
            <a:ext cx="1655465" cy="369332"/>
          </a:xfrm>
          <a:prstGeom prst="rect">
            <a:avLst/>
          </a:prstGeom>
          <a:noFill/>
        </p:spPr>
        <p:txBody>
          <a:bodyPr wrap="square" rtlCol="0">
            <a:spAutoFit/>
          </a:bodyPr>
          <a:lstStyle/>
          <a:p>
            <a:r>
              <a:rPr lang="sl-SI"/>
              <a:t>Litovščina</a:t>
            </a:r>
          </a:p>
        </p:txBody>
      </p:sp>
      <p:sp>
        <p:nvSpPr>
          <p:cNvPr id="66" name="TextBox 65"/>
          <p:cNvSpPr txBox="1"/>
          <p:nvPr/>
        </p:nvSpPr>
        <p:spPr>
          <a:xfrm>
            <a:off x="4214854" y="4994480"/>
            <a:ext cx="1273324" cy="369332"/>
          </a:xfrm>
          <a:prstGeom prst="rect">
            <a:avLst/>
          </a:prstGeom>
          <a:noFill/>
        </p:spPr>
        <p:txBody>
          <a:bodyPr wrap="square" rtlCol="0">
            <a:spAutoFit/>
          </a:bodyPr>
          <a:lstStyle/>
          <a:p>
            <a:r>
              <a:rPr lang="sl-SI"/>
              <a:t>Latvijščina</a:t>
            </a:r>
          </a:p>
        </p:txBody>
      </p:sp>
      <p:sp>
        <p:nvSpPr>
          <p:cNvPr id="67" name="TextBox 66"/>
          <p:cNvSpPr txBox="1"/>
          <p:nvPr/>
        </p:nvSpPr>
        <p:spPr>
          <a:xfrm>
            <a:off x="3622459" y="3699816"/>
            <a:ext cx="1184790" cy="369332"/>
          </a:xfrm>
          <a:prstGeom prst="rect">
            <a:avLst/>
          </a:prstGeom>
          <a:noFill/>
        </p:spPr>
        <p:txBody>
          <a:bodyPr wrap="square" rtlCol="0">
            <a:spAutoFit/>
          </a:bodyPr>
          <a:lstStyle/>
          <a:p>
            <a:r>
              <a:rPr lang="sl-SI"/>
              <a:t>Finščina</a:t>
            </a:r>
          </a:p>
        </p:txBody>
      </p:sp>
      <p:sp>
        <p:nvSpPr>
          <p:cNvPr id="68" name="TextBox 67"/>
          <p:cNvSpPr txBox="1"/>
          <p:nvPr/>
        </p:nvSpPr>
        <p:spPr>
          <a:xfrm>
            <a:off x="4163976" y="3228792"/>
            <a:ext cx="1174456" cy="369332"/>
          </a:xfrm>
          <a:prstGeom prst="rect">
            <a:avLst/>
          </a:prstGeom>
          <a:noFill/>
        </p:spPr>
        <p:txBody>
          <a:bodyPr wrap="square" rtlCol="0">
            <a:spAutoFit/>
          </a:bodyPr>
          <a:lstStyle/>
          <a:p>
            <a:r>
              <a:rPr lang="sl-SI" dirty="0"/>
              <a:t>Estonščina</a:t>
            </a:r>
          </a:p>
        </p:txBody>
      </p:sp>
      <p:sp>
        <p:nvSpPr>
          <p:cNvPr id="69" name="Oval Callout 68"/>
          <p:cNvSpPr/>
          <p:nvPr/>
        </p:nvSpPr>
        <p:spPr>
          <a:xfrm>
            <a:off x="6249325" y="1554755"/>
            <a:ext cx="2894675" cy="2297985"/>
          </a:xfrm>
          <a:prstGeom prst="wedgeEllipseCallout">
            <a:avLst/>
          </a:pr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0" name="TextBox 69"/>
          <p:cNvSpPr txBox="1"/>
          <p:nvPr/>
        </p:nvSpPr>
        <p:spPr>
          <a:xfrm>
            <a:off x="7065931" y="2438982"/>
            <a:ext cx="1663580" cy="369332"/>
          </a:xfrm>
          <a:prstGeom prst="rect">
            <a:avLst/>
          </a:prstGeom>
          <a:noFill/>
        </p:spPr>
        <p:txBody>
          <a:bodyPr wrap="square" rtlCol="0">
            <a:spAutoFit/>
          </a:bodyPr>
          <a:lstStyle/>
          <a:p>
            <a:r>
              <a:rPr lang="sl-SI" b="1">
                <a:solidFill>
                  <a:srgbClr val="FFFF00"/>
                </a:solidFill>
              </a:rPr>
              <a:t>ROMANSKI</a:t>
            </a:r>
          </a:p>
        </p:txBody>
      </p:sp>
      <p:sp>
        <p:nvSpPr>
          <p:cNvPr id="77" name="TextBox 76"/>
          <p:cNvSpPr txBox="1"/>
          <p:nvPr/>
        </p:nvSpPr>
        <p:spPr>
          <a:xfrm>
            <a:off x="7795981" y="2165179"/>
            <a:ext cx="1406085" cy="369332"/>
          </a:xfrm>
          <a:prstGeom prst="rect">
            <a:avLst/>
          </a:prstGeom>
          <a:noFill/>
        </p:spPr>
        <p:txBody>
          <a:bodyPr wrap="square" rtlCol="0">
            <a:spAutoFit/>
          </a:bodyPr>
          <a:lstStyle/>
          <a:p>
            <a:r>
              <a:rPr lang="sl-SI" dirty="0"/>
              <a:t>Francoščina</a:t>
            </a:r>
          </a:p>
        </p:txBody>
      </p:sp>
      <p:sp>
        <p:nvSpPr>
          <p:cNvPr id="87" name="TextBox 86"/>
          <p:cNvSpPr txBox="1"/>
          <p:nvPr/>
        </p:nvSpPr>
        <p:spPr>
          <a:xfrm>
            <a:off x="6293129" y="2191701"/>
            <a:ext cx="1358968" cy="369332"/>
          </a:xfrm>
          <a:prstGeom prst="rect">
            <a:avLst/>
          </a:prstGeom>
          <a:noFill/>
        </p:spPr>
        <p:txBody>
          <a:bodyPr wrap="square" rtlCol="0">
            <a:spAutoFit/>
          </a:bodyPr>
          <a:lstStyle/>
          <a:p>
            <a:r>
              <a:rPr lang="sl-SI"/>
              <a:t>Romunščina</a:t>
            </a:r>
          </a:p>
        </p:txBody>
      </p:sp>
      <p:sp>
        <p:nvSpPr>
          <p:cNvPr id="88" name="TextBox 87"/>
          <p:cNvSpPr txBox="1"/>
          <p:nvPr/>
        </p:nvSpPr>
        <p:spPr>
          <a:xfrm>
            <a:off x="7324290" y="1687742"/>
            <a:ext cx="1381402" cy="369332"/>
          </a:xfrm>
          <a:prstGeom prst="rect">
            <a:avLst/>
          </a:prstGeom>
          <a:noFill/>
        </p:spPr>
        <p:txBody>
          <a:bodyPr wrap="square" rtlCol="0">
            <a:spAutoFit/>
          </a:bodyPr>
          <a:lstStyle/>
          <a:p>
            <a:r>
              <a:rPr lang="sl-SI"/>
              <a:t>Španščina</a:t>
            </a:r>
          </a:p>
        </p:txBody>
      </p:sp>
      <p:sp>
        <p:nvSpPr>
          <p:cNvPr id="89" name="TextBox 88"/>
          <p:cNvSpPr txBox="1"/>
          <p:nvPr/>
        </p:nvSpPr>
        <p:spPr>
          <a:xfrm>
            <a:off x="7638402" y="3165879"/>
            <a:ext cx="1291261" cy="369332"/>
          </a:xfrm>
          <a:prstGeom prst="rect">
            <a:avLst/>
          </a:prstGeom>
          <a:noFill/>
        </p:spPr>
        <p:txBody>
          <a:bodyPr wrap="square" rtlCol="0">
            <a:spAutoFit/>
          </a:bodyPr>
          <a:lstStyle/>
          <a:p>
            <a:r>
              <a:rPr lang="sl-SI" dirty="0"/>
              <a:t>Italijanščina</a:t>
            </a:r>
          </a:p>
        </p:txBody>
      </p:sp>
      <p:sp>
        <p:nvSpPr>
          <p:cNvPr id="90" name="TextBox 89"/>
          <p:cNvSpPr txBox="1"/>
          <p:nvPr/>
        </p:nvSpPr>
        <p:spPr>
          <a:xfrm>
            <a:off x="6445532" y="2973898"/>
            <a:ext cx="1572311" cy="369332"/>
          </a:xfrm>
          <a:prstGeom prst="rect">
            <a:avLst/>
          </a:prstGeom>
          <a:noFill/>
        </p:spPr>
        <p:txBody>
          <a:bodyPr wrap="square" rtlCol="0">
            <a:spAutoFit/>
          </a:bodyPr>
          <a:lstStyle/>
          <a:p>
            <a:r>
              <a:rPr lang="sl-SI" dirty="0"/>
              <a:t>Portugalščina</a:t>
            </a:r>
          </a:p>
        </p:txBody>
      </p:sp>
      <p:sp>
        <p:nvSpPr>
          <p:cNvPr id="91" name="Oval Callout 90"/>
          <p:cNvSpPr/>
          <p:nvPr/>
        </p:nvSpPr>
        <p:spPr>
          <a:xfrm>
            <a:off x="3123990" y="711210"/>
            <a:ext cx="3247261" cy="2018303"/>
          </a:xfrm>
          <a:prstGeom prst="wedgeEllipseCallout">
            <a:avLst/>
          </a:pr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2" name="TextBox 91"/>
          <p:cNvSpPr txBox="1"/>
          <p:nvPr/>
        </p:nvSpPr>
        <p:spPr>
          <a:xfrm>
            <a:off x="4152263" y="1439158"/>
            <a:ext cx="1430042" cy="369332"/>
          </a:xfrm>
          <a:prstGeom prst="rect">
            <a:avLst/>
          </a:prstGeom>
          <a:noFill/>
        </p:spPr>
        <p:txBody>
          <a:bodyPr wrap="square" rtlCol="0">
            <a:spAutoFit/>
          </a:bodyPr>
          <a:lstStyle/>
          <a:p>
            <a:r>
              <a:rPr lang="sl-SI" b="1" dirty="0">
                <a:solidFill>
                  <a:srgbClr val="FFFF00"/>
                </a:solidFill>
              </a:rPr>
              <a:t>GERMANSKI</a:t>
            </a:r>
          </a:p>
        </p:txBody>
      </p:sp>
      <p:sp>
        <p:nvSpPr>
          <p:cNvPr id="93" name="TextBox 92"/>
          <p:cNvSpPr txBox="1"/>
          <p:nvPr/>
        </p:nvSpPr>
        <p:spPr>
          <a:xfrm>
            <a:off x="3180748" y="1439158"/>
            <a:ext cx="1291494" cy="369332"/>
          </a:xfrm>
          <a:prstGeom prst="rect">
            <a:avLst/>
          </a:prstGeom>
          <a:noFill/>
        </p:spPr>
        <p:txBody>
          <a:bodyPr wrap="square" rtlCol="0">
            <a:spAutoFit/>
          </a:bodyPr>
          <a:lstStyle/>
          <a:p>
            <a:r>
              <a:rPr lang="sl-SI"/>
              <a:t>Švedščina</a:t>
            </a:r>
          </a:p>
        </p:txBody>
      </p:sp>
      <p:sp>
        <p:nvSpPr>
          <p:cNvPr id="94" name="TextBox 93"/>
          <p:cNvSpPr txBox="1"/>
          <p:nvPr/>
        </p:nvSpPr>
        <p:spPr>
          <a:xfrm>
            <a:off x="5102547" y="1932855"/>
            <a:ext cx="1232719" cy="369332"/>
          </a:xfrm>
          <a:prstGeom prst="rect">
            <a:avLst/>
          </a:prstGeom>
          <a:noFill/>
        </p:spPr>
        <p:txBody>
          <a:bodyPr wrap="square" rtlCol="0">
            <a:spAutoFit/>
          </a:bodyPr>
          <a:lstStyle/>
          <a:p>
            <a:r>
              <a:rPr lang="sl-SI" dirty="0"/>
              <a:t>Angleščina</a:t>
            </a:r>
          </a:p>
        </p:txBody>
      </p:sp>
      <p:sp>
        <p:nvSpPr>
          <p:cNvPr id="95" name="TextBox 94"/>
          <p:cNvSpPr txBox="1"/>
          <p:nvPr/>
        </p:nvSpPr>
        <p:spPr>
          <a:xfrm>
            <a:off x="4427792" y="796121"/>
            <a:ext cx="1515147" cy="369332"/>
          </a:xfrm>
          <a:prstGeom prst="rect">
            <a:avLst/>
          </a:prstGeom>
          <a:noFill/>
        </p:spPr>
        <p:txBody>
          <a:bodyPr wrap="square" rtlCol="0">
            <a:spAutoFit/>
          </a:bodyPr>
          <a:lstStyle/>
          <a:p>
            <a:r>
              <a:rPr lang="sl-SI"/>
              <a:t>Danščina</a:t>
            </a:r>
          </a:p>
        </p:txBody>
      </p:sp>
      <p:sp>
        <p:nvSpPr>
          <p:cNvPr id="96" name="TextBox 95"/>
          <p:cNvSpPr txBox="1"/>
          <p:nvPr/>
        </p:nvSpPr>
        <p:spPr>
          <a:xfrm>
            <a:off x="3704151" y="2104634"/>
            <a:ext cx="1462394" cy="369332"/>
          </a:xfrm>
          <a:prstGeom prst="rect">
            <a:avLst/>
          </a:prstGeom>
          <a:noFill/>
        </p:spPr>
        <p:txBody>
          <a:bodyPr wrap="square" rtlCol="0">
            <a:spAutoFit/>
          </a:bodyPr>
          <a:lstStyle/>
          <a:p>
            <a:r>
              <a:rPr lang="sl-SI" dirty="0"/>
              <a:t>Nizozemščina</a:t>
            </a:r>
          </a:p>
        </p:txBody>
      </p:sp>
      <p:sp>
        <p:nvSpPr>
          <p:cNvPr id="97" name="TextBox 96"/>
          <p:cNvSpPr txBox="1"/>
          <p:nvPr/>
        </p:nvSpPr>
        <p:spPr>
          <a:xfrm>
            <a:off x="5061604" y="1177319"/>
            <a:ext cx="1111680" cy="369332"/>
          </a:xfrm>
          <a:prstGeom prst="rect">
            <a:avLst/>
          </a:prstGeom>
          <a:noFill/>
        </p:spPr>
        <p:txBody>
          <a:bodyPr wrap="square" rtlCol="0">
            <a:spAutoFit/>
          </a:bodyPr>
          <a:lstStyle/>
          <a:p>
            <a:r>
              <a:rPr lang="sl-SI" dirty="0"/>
              <a:t>Nemščina</a:t>
            </a:r>
          </a:p>
        </p:txBody>
      </p:sp>
      <p:sp>
        <p:nvSpPr>
          <p:cNvPr id="3" name="TextBox 2"/>
          <p:cNvSpPr txBox="1"/>
          <p:nvPr/>
        </p:nvSpPr>
        <p:spPr>
          <a:xfrm>
            <a:off x="3360480" y="4620101"/>
            <a:ext cx="1277210" cy="369332"/>
          </a:xfrm>
          <a:prstGeom prst="rect">
            <a:avLst/>
          </a:prstGeom>
          <a:noFill/>
        </p:spPr>
        <p:txBody>
          <a:bodyPr wrap="square" rtlCol="0">
            <a:spAutoFit/>
          </a:bodyPr>
          <a:lstStyle/>
          <a:p>
            <a:r>
              <a:rPr lang="sl-SI"/>
              <a:t>Madžarščina</a:t>
            </a:r>
          </a:p>
        </p:txBody>
      </p:sp>
      <p:sp>
        <p:nvSpPr>
          <p:cNvPr id="4" name="TextBox 3"/>
          <p:cNvSpPr txBox="1"/>
          <p:nvPr/>
        </p:nvSpPr>
        <p:spPr>
          <a:xfrm>
            <a:off x="3365496" y="4162071"/>
            <a:ext cx="1272194" cy="369332"/>
          </a:xfrm>
          <a:prstGeom prst="rect">
            <a:avLst/>
          </a:prstGeom>
          <a:noFill/>
        </p:spPr>
        <p:txBody>
          <a:bodyPr wrap="square" rtlCol="0">
            <a:spAutoFit/>
          </a:bodyPr>
          <a:lstStyle/>
          <a:p>
            <a:r>
              <a:rPr lang="sl-SI" dirty="0" err="1"/>
              <a:t>Malteščina</a:t>
            </a:r>
            <a:endParaRPr lang="sl-SI" dirty="0"/>
          </a:p>
        </p:txBody>
      </p:sp>
      <p:sp>
        <p:nvSpPr>
          <p:cNvPr id="6" name="TextBox 5"/>
          <p:cNvSpPr txBox="1"/>
          <p:nvPr/>
        </p:nvSpPr>
        <p:spPr>
          <a:xfrm>
            <a:off x="5338432" y="4171259"/>
            <a:ext cx="874178" cy="369332"/>
          </a:xfrm>
          <a:prstGeom prst="rect">
            <a:avLst/>
          </a:prstGeom>
          <a:noFill/>
        </p:spPr>
        <p:txBody>
          <a:bodyPr wrap="square" rtlCol="0">
            <a:spAutoFit/>
          </a:bodyPr>
          <a:lstStyle/>
          <a:p>
            <a:r>
              <a:rPr lang="sl-SI" dirty="0"/>
              <a:t>Irščina</a:t>
            </a:r>
          </a:p>
        </p:txBody>
      </p:sp>
      <p:sp>
        <p:nvSpPr>
          <p:cNvPr id="40" name="TextBox 39"/>
          <p:cNvSpPr txBox="1"/>
          <p:nvPr/>
        </p:nvSpPr>
        <p:spPr>
          <a:xfrm>
            <a:off x="8091471" y="6683640"/>
            <a:ext cx="1625248" cy="184666"/>
          </a:xfrm>
          <a:prstGeom prst="rect">
            <a:avLst/>
          </a:prstGeom>
          <a:noFill/>
        </p:spPr>
        <p:txBody>
          <a:bodyPr wrap="square" rtlCol="0">
            <a:spAutoFit/>
          </a:bodyPr>
          <a:lstStyle/>
          <a:p>
            <a:r>
              <a:rPr lang="sl-SI" sz="600" i="1">
                <a:solidFill>
                  <a:schemeClr val="bg1"/>
                </a:solidFill>
              </a:rPr>
              <a:t>© </a:t>
            </a:r>
            <a:r>
              <a:rPr lang="sl-SI" sz="600">
                <a:solidFill>
                  <a:schemeClr val="bg1"/>
                </a:solidFill>
              </a:rPr>
              <a:t>EVROPSKA UNIJA</a:t>
            </a:r>
          </a:p>
        </p:txBody>
      </p:sp>
    </p:spTree>
    <p:extLst>
      <p:ext uri="{BB962C8B-B14F-4D97-AF65-F5344CB8AC3E}">
        <p14:creationId xmlns:p14="http://schemas.microsoft.com/office/powerpoint/2010/main" val="1136465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80">
                                          <p:stCondLst>
                                            <p:cond delay="0"/>
                                          </p:stCondLst>
                                        </p:cTn>
                                        <p:tgtEl>
                                          <p:spTgt spid="22"/>
                                        </p:tgtEl>
                                      </p:cBhvr>
                                    </p:animEffect>
                                    <p:anim calcmode="lin" valueType="num">
                                      <p:cBhvr>
                                        <p:cTn id="20"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5" dur="26">
                                          <p:stCondLst>
                                            <p:cond delay="650"/>
                                          </p:stCondLst>
                                        </p:cTn>
                                        <p:tgtEl>
                                          <p:spTgt spid="22"/>
                                        </p:tgtEl>
                                      </p:cBhvr>
                                      <p:to x="100000" y="60000"/>
                                    </p:animScale>
                                    <p:animScale>
                                      <p:cBhvr>
                                        <p:cTn id="26" dur="166" decel="50000">
                                          <p:stCondLst>
                                            <p:cond delay="676"/>
                                          </p:stCondLst>
                                        </p:cTn>
                                        <p:tgtEl>
                                          <p:spTgt spid="22"/>
                                        </p:tgtEl>
                                      </p:cBhvr>
                                      <p:to x="100000" y="100000"/>
                                    </p:animScale>
                                    <p:animScale>
                                      <p:cBhvr>
                                        <p:cTn id="27" dur="26">
                                          <p:stCondLst>
                                            <p:cond delay="1312"/>
                                          </p:stCondLst>
                                        </p:cTn>
                                        <p:tgtEl>
                                          <p:spTgt spid="22"/>
                                        </p:tgtEl>
                                      </p:cBhvr>
                                      <p:to x="100000" y="80000"/>
                                    </p:animScale>
                                    <p:animScale>
                                      <p:cBhvr>
                                        <p:cTn id="28" dur="166" decel="50000">
                                          <p:stCondLst>
                                            <p:cond delay="1338"/>
                                          </p:stCondLst>
                                        </p:cTn>
                                        <p:tgtEl>
                                          <p:spTgt spid="22"/>
                                        </p:tgtEl>
                                      </p:cBhvr>
                                      <p:to x="100000" y="100000"/>
                                    </p:animScale>
                                    <p:animScale>
                                      <p:cBhvr>
                                        <p:cTn id="29" dur="26">
                                          <p:stCondLst>
                                            <p:cond delay="1642"/>
                                          </p:stCondLst>
                                        </p:cTn>
                                        <p:tgtEl>
                                          <p:spTgt spid="22"/>
                                        </p:tgtEl>
                                      </p:cBhvr>
                                      <p:to x="100000" y="90000"/>
                                    </p:animScale>
                                    <p:animScale>
                                      <p:cBhvr>
                                        <p:cTn id="30" dur="166" decel="50000">
                                          <p:stCondLst>
                                            <p:cond delay="1668"/>
                                          </p:stCondLst>
                                        </p:cTn>
                                        <p:tgtEl>
                                          <p:spTgt spid="22"/>
                                        </p:tgtEl>
                                      </p:cBhvr>
                                      <p:to x="100000" y="100000"/>
                                    </p:animScale>
                                    <p:animScale>
                                      <p:cBhvr>
                                        <p:cTn id="31" dur="26">
                                          <p:stCondLst>
                                            <p:cond delay="1808"/>
                                          </p:stCondLst>
                                        </p:cTn>
                                        <p:tgtEl>
                                          <p:spTgt spid="22"/>
                                        </p:tgtEl>
                                      </p:cBhvr>
                                      <p:to x="100000" y="95000"/>
                                    </p:animScale>
                                    <p:animScale>
                                      <p:cBhvr>
                                        <p:cTn id="32" dur="166" decel="50000">
                                          <p:stCondLst>
                                            <p:cond delay="1834"/>
                                          </p:stCondLst>
                                        </p:cTn>
                                        <p:tgtEl>
                                          <p:spTgt spid="22"/>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down)">
                                      <p:cBhvr>
                                        <p:cTn id="35" dur="580">
                                          <p:stCondLst>
                                            <p:cond delay="0"/>
                                          </p:stCondLst>
                                        </p:cTn>
                                        <p:tgtEl>
                                          <p:spTgt spid="29"/>
                                        </p:tgtEl>
                                      </p:cBhvr>
                                    </p:animEffect>
                                    <p:anim calcmode="lin" valueType="num">
                                      <p:cBhvr>
                                        <p:cTn id="36"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41" dur="26">
                                          <p:stCondLst>
                                            <p:cond delay="650"/>
                                          </p:stCondLst>
                                        </p:cTn>
                                        <p:tgtEl>
                                          <p:spTgt spid="29"/>
                                        </p:tgtEl>
                                      </p:cBhvr>
                                      <p:to x="100000" y="60000"/>
                                    </p:animScale>
                                    <p:animScale>
                                      <p:cBhvr>
                                        <p:cTn id="42" dur="166" decel="50000">
                                          <p:stCondLst>
                                            <p:cond delay="676"/>
                                          </p:stCondLst>
                                        </p:cTn>
                                        <p:tgtEl>
                                          <p:spTgt spid="29"/>
                                        </p:tgtEl>
                                      </p:cBhvr>
                                      <p:to x="100000" y="100000"/>
                                    </p:animScale>
                                    <p:animScale>
                                      <p:cBhvr>
                                        <p:cTn id="43" dur="26">
                                          <p:stCondLst>
                                            <p:cond delay="1312"/>
                                          </p:stCondLst>
                                        </p:cTn>
                                        <p:tgtEl>
                                          <p:spTgt spid="29"/>
                                        </p:tgtEl>
                                      </p:cBhvr>
                                      <p:to x="100000" y="80000"/>
                                    </p:animScale>
                                    <p:animScale>
                                      <p:cBhvr>
                                        <p:cTn id="44" dur="166" decel="50000">
                                          <p:stCondLst>
                                            <p:cond delay="1338"/>
                                          </p:stCondLst>
                                        </p:cTn>
                                        <p:tgtEl>
                                          <p:spTgt spid="29"/>
                                        </p:tgtEl>
                                      </p:cBhvr>
                                      <p:to x="100000" y="100000"/>
                                    </p:animScale>
                                    <p:animScale>
                                      <p:cBhvr>
                                        <p:cTn id="45" dur="26">
                                          <p:stCondLst>
                                            <p:cond delay="1642"/>
                                          </p:stCondLst>
                                        </p:cTn>
                                        <p:tgtEl>
                                          <p:spTgt spid="29"/>
                                        </p:tgtEl>
                                      </p:cBhvr>
                                      <p:to x="100000" y="90000"/>
                                    </p:animScale>
                                    <p:animScale>
                                      <p:cBhvr>
                                        <p:cTn id="46" dur="166" decel="50000">
                                          <p:stCondLst>
                                            <p:cond delay="1668"/>
                                          </p:stCondLst>
                                        </p:cTn>
                                        <p:tgtEl>
                                          <p:spTgt spid="29"/>
                                        </p:tgtEl>
                                      </p:cBhvr>
                                      <p:to x="100000" y="100000"/>
                                    </p:animScale>
                                    <p:animScale>
                                      <p:cBhvr>
                                        <p:cTn id="47" dur="26">
                                          <p:stCondLst>
                                            <p:cond delay="1808"/>
                                          </p:stCondLst>
                                        </p:cTn>
                                        <p:tgtEl>
                                          <p:spTgt spid="29"/>
                                        </p:tgtEl>
                                      </p:cBhvr>
                                      <p:to x="100000" y="95000"/>
                                    </p:animScale>
                                    <p:animScale>
                                      <p:cBhvr>
                                        <p:cTn id="48" dur="166" decel="50000">
                                          <p:stCondLst>
                                            <p:cond delay="1834"/>
                                          </p:stCondLst>
                                        </p:cTn>
                                        <p:tgtEl>
                                          <p:spTgt spid="29"/>
                                        </p:tgtEl>
                                      </p:cBhvr>
                                      <p:to x="100000" y="100000"/>
                                    </p:animScale>
                                  </p:childTnLst>
                                </p:cTn>
                              </p:par>
                              <p:par>
                                <p:cTn id="49" presetID="26"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down)">
                                      <p:cBhvr>
                                        <p:cTn id="51" dur="580">
                                          <p:stCondLst>
                                            <p:cond delay="0"/>
                                          </p:stCondLst>
                                        </p:cTn>
                                        <p:tgtEl>
                                          <p:spTgt spid="27"/>
                                        </p:tgtEl>
                                      </p:cBhvr>
                                    </p:animEffect>
                                    <p:anim calcmode="lin" valueType="num">
                                      <p:cBhvr>
                                        <p:cTn id="52"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57" dur="26">
                                          <p:stCondLst>
                                            <p:cond delay="650"/>
                                          </p:stCondLst>
                                        </p:cTn>
                                        <p:tgtEl>
                                          <p:spTgt spid="27"/>
                                        </p:tgtEl>
                                      </p:cBhvr>
                                      <p:to x="100000" y="60000"/>
                                    </p:animScale>
                                    <p:animScale>
                                      <p:cBhvr>
                                        <p:cTn id="58" dur="166" decel="50000">
                                          <p:stCondLst>
                                            <p:cond delay="676"/>
                                          </p:stCondLst>
                                        </p:cTn>
                                        <p:tgtEl>
                                          <p:spTgt spid="27"/>
                                        </p:tgtEl>
                                      </p:cBhvr>
                                      <p:to x="100000" y="100000"/>
                                    </p:animScale>
                                    <p:animScale>
                                      <p:cBhvr>
                                        <p:cTn id="59" dur="26">
                                          <p:stCondLst>
                                            <p:cond delay="1312"/>
                                          </p:stCondLst>
                                        </p:cTn>
                                        <p:tgtEl>
                                          <p:spTgt spid="27"/>
                                        </p:tgtEl>
                                      </p:cBhvr>
                                      <p:to x="100000" y="80000"/>
                                    </p:animScale>
                                    <p:animScale>
                                      <p:cBhvr>
                                        <p:cTn id="60" dur="166" decel="50000">
                                          <p:stCondLst>
                                            <p:cond delay="1338"/>
                                          </p:stCondLst>
                                        </p:cTn>
                                        <p:tgtEl>
                                          <p:spTgt spid="27"/>
                                        </p:tgtEl>
                                      </p:cBhvr>
                                      <p:to x="100000" y="100000"/>
                                    </p:animScale>
                                    <p:animScale>
                                      <p:cBhvr>
                                        <p:cTn id="61" dur="26">
                                          <p:stCondLst>
                                            <p:cond delay="1642"/>
                                          </p:stCondLst>
                                        </p:cTn>
                                        <p:tgtEl>
                                          <p:spTgt spid="27"/>
                                        </p:tgtEl>
                                      </p:cBhvr>
                                      <p:to x="100000" y="90000"/>
                                    </p:animScale>
                                    <p:animScale>
                                      <p:cBhvr>
                                        <p:cTn id="62" dur="166" decel="50000">
                                          <p:stCondLst>
                                            <p:cond delay="1668"/>
                                          </p:stCondLst>
                                        </p:cTn>
                                        <p:tgtEl>
                                          <p:spTgt spid="27"/>
                                        </p:tgtEl>
                                      </p:cBhvr>
                                      <p:to x="100000" y="100000"/>
                                    </p:animScale>
                                    <p:animScale>
                                      <p:cBhvr>
                                        <p:cTn id="63" dur="26">
                                          <p:stCondLst>
                                            <p:cond delay="1808"/>
                                          </p:stCondLst>
                                        </p:cTn>
                                        <p:tgtEl>
                                          <p:spTgt spid="27"/>
                                        </p:tgtEl>
                                      </p:cBhvr>
                                      <p:to x="100000" y="95000"/>
                                    </p:animScale>
                                    <p:animScale>
                                      <p:cBhvr>
                                        <p:cTn id="64" dur="166" decel="50000">
                                          <p:stCondLst>
                                            <p:cond delay="1834"/>
                                          </p:stCondLst>
                                        </p:cTn>
                                        <p:tgtEl>
                                          <p:spTgt spid="27"/>
                                        </p:tgtEl>
                                      </p:cBhvr>
                                      <p:to x="100000" y="100000"/>
                                    </p:animScale>
                                  </p:childTnLst>
                                </p:cTn>
                              </p:par>
                              <p:par>
                                <p:cTn id="65" presetID="26"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down)">
                                      <p:cBhvr>
                                        <p:cTn id="67" dur="580">
                                          <p:stCondLst>
                                            <p:cond delay="0"/>
                                          </p:stCondLst>
                                        </p:cTn>
                                        <p:tgtEl>
                                          <p:spTgt spid="28"/>
                                        </p:tgtEl>
                                      </p:cBhvr>
                                    </p:animEffect>
                                    <p:anim calcmode="lin" valueType="num">
                                      <p:cBhvr>
                                        <p:cTn id="6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73" dur="26">
                                          <p:stCondLst>
                                            <p:cond delay="650"/>
                                          </p:stCondLst>
                                        </p:cTn>
                                        <p:tgtEl>
                                          <p:spTgt spid="28"/>
                                        </p:tgtEl>
                                      </p:cBhvr>
                                      <p:to x="100000" y="60000"/>
                                    </p:animScale>
                                    <p:animScale>
                                      <p:cBhvr>
                                        <p:cTn id="74" dur="166" decel="50000">
                                          <p:stCondLst>
                                            <p:cond delay="676"/>
                                          </p:stCondLst>
                                        </p:cTn>
                                        <p:tgtEl>
                                          <p:spTgt spid="28"/>
                                        </p:tgtEl>
                                      </p:cBhvr>
                                      <p:to x="100000" y="100000"/>
                                    </p:animScale>
                                    <p:animScale>
                                      <p:cBhvr>
                                        <p:cTn id="75" dur="26">
                                          <p:stCondLst>
                                            <p:cond delay="1312"/>
                                          </p:stCondLst>
                                        </p:cTn>
                                        <p:tgtEl>
                                          <p:spTgt spid="28"/>
                                        </p:tgtEl>
                                      </p:cBhvr>
                                      <p:to x="100000" y="80000"/>
                                    </p:animScale>
                                    <p:animScale>
                                      <p:cBhvr>
                                        <p:cTn id="76" dur="166" decel="50000">
                                          <p:stCondLst>
                                            <p:cond delay="1338"/>
                                          </p:stCondLst>
                                        </p:cTn>
                                        <p:tgtEl>
                                          <p:spTgt spid="28"/>
                                        </p:tgtEl>
                                      </p:cBhvr>
                                      <p:to x="100000" y="100000"/>
                                    </p:animScale>
                                    <p:animScale>
                                      <p:cBhvr>
                                        <p:cTn id="77" dur="26">
                                          <p:stCondLst>
                                            <p:cond delay="1642"/>
                                          </p:stCondLst>
                                        </p:cTn>
                                        <p:tgtEl>
                                          <p:spTgt spid="28"/>
                                        </p:tgtEl>
                                      </p:cBhvr>
                                      <p:to x="100000" y="90000"/>
                                    </p:animScale>
                                    <p:animScale>
                                      <p:cBhvr>
                                        <p:cTn id="78" dur="166" decel="50000">
                                          <p:stCondLst>
                                            <p:cond delay="1668"/>
                                          </p:stCondLst>
                                        </p:cTn>
                                        <p:tgtEl>
                                          <p:spTgt spid="28"/>
                                        </p:tgtEl>
                                      </p:cBhvr>
                                      <p:to x="100000" y="100000"/>
                                    </p:animScale>
                                    <p:animScale>
                                      <p:cBhvr>
                                        <p:cTn id="79" dur="26">
                                          <p:stCondLst>
                                            <p:cond delay="1808"/>
                                          </p:stCondLst>
                                        </p:cTn>
                                        <p:tgtEl>
                                          <p:spTgt spid="28"/>
                                        </p:tgtEl>
                                      </p:cBhvr>
                                      <p:to x="100000" y="95000"/>
                                    </p:animScale>
                                    <p:animScale>
                                      <p:cBhvr>
                                        <p:cTn id="80" dur="166" decel="50000">
                                          <p:stCondLst>
                                            <p:cond delay="1834"/>
                                          </p:stCondLst>
                                        </p:cTn>
                                        <p:tgtEl>
                                          <p:spTgt spid="28"/>
                                        </p:tgtEl>
                                      </p:cBhvr>
                                      <p:to x="100000" y="100000"/>
                                    </p:animScale>
                                  </p:childTnLst>
                                </p:cTn>
                              </p:par>
                              <p:par>
                                <p:cTn id="81" presetID="26" presetClass="entr" presetSubtype="0"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wipe(down)">
                                      <p:cBhvr>
                                        <p:cTn id="83" dur="580">
                                          <p:stCondLst>
                                            <p:cond delay="0"/>
                                          </p:stCondLst>
                                        </p:cTn>
                                        <p:tgtEl>
                                          <p:spTgt spid="26"/>
                                        </p:tgtEl>
                                      </p:cBhvr>
                                    </p:animEffect>
                                    <p:anim calcmode="lin" valueType="num">
                                      <p:cBhvr>
                                        <p:cTn id="84"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89" dur="26">
                                          <p:stCondLst>
                                            <p:cond delay="650"/>
                                          </p:stCondLst>
                                        </p:cTn>
                                        <p:tgtEl>
                                          <p:spTgt spid="26"/>
                                        </p:tgtEl>
                                      </p:cBhvr>
                                      <p:to x="100000" y="60000"/>
                                    </p:animScale>
                                    <p:animScale>
                                      <p:cBhvr>
                                        <p:cTn id="90" dur="166" decel="50000">
                                          <p:stCondLst>
                                            <p:cond delay="676"/>
                                          </p:stCondLst>
                                        </p:cTn>
                                        <p:tgtEl>
                                          <p:spTgt spid="26"/>
                                        </p:tgtEl>
                                      </p:cBhvr>
                                      <p:to x="100000" y="100000"/>
                                    </p:animScale>
                                    <p:animScale>
                                      <p:cBhvr>
                                        <p:cTn id="91" dur="26">
                                          <p:stCondLst>
                                            <p:cond delay="1312"/>
                                          </p:stCondLst>
                                        </p:cTn>
                                        <p:tgtEl>
                                          <p:spTgt spid="26"/>
                                        </p:tgtEl>
                                      </p:cBhvr>
                                      <p:to x="100000" y="80000"/>
                                    </p:animScale>
                                    <p:animScale>
                                      <p:cBhvr>
                                        <p:cTn id="92" dur="166" decel="50000">
                                          <p:stCondLst>
                                            <p:cond delay="1338"/>
                                          </p:stCondLst>
                                        </p:cTn>
                                        <p:tgtEl>
                                          <p:spTgt spid="26"/>
                                        </p:tgtEl>
                                      </p:cBhvr>
                                      <p:to x="100000" y="100000"/>
                                    </p:animScale>
                                    <p:animScale>
                                      <p:cBhvr>
                                        <p:cTn id="93" dur="26">
                                          <p:stCondLst>
                                            <p:cond delay="1642"/>
                                          </p:stCondLst>
                                        </p:cTn>
                                        <p:tgtEl>
                                          <p:spTgt spid="26"/>
                                        </p:tgtEl>
                                      </p:cBhvr>
                                      <p:to x="100000" y="90000"/>
                                    </p:animScale>
                                    <p:animScale>
                                      <p:cBhvr>
                                        <p:cTn id="94" dur="166" decel="50000">
                                          <p:stCondLst>
                                            <p:cond delay="1668"/>
                                          </p:stCondLst>
                                        </p:cTn>
                                        <p:tgtEl>
                                          <p:spTgt spid="26"/>
                                        </p:tgtEl>
                                      </p:cBhvr>
                                      <p:to x="100000" y="100000"/>
                                    </p:animScale>
                                    <p:animScale>
                                      <p:cBhvr>
                                        <p:cTn id="95" dur="26">
                                          <p:stCondLst>
                                            <p:cond delay="1808"/>
                                          </p:stCondLst>
                                        </p:cTn>
                                        <p:tgtEl>
                                          <p:spTgt spid="26"/>
                                        </p:tgtEl>
                                      </p:cBhvr>
                                      <p:to x="100000" y="95000"/>
                                    </p:animScale>
                                    <p:animScale>
                                      <p:cBhvr>
                                        <p:cTn id="96" dur="166" decel="50000">
                                          <p:stCondLst>
                                            <p:cond delay="1834"/>
                                          </p:stCondLst>
                                        </p:cTn>
                                        <p:tgtEl>
                                          <p:spTgt spid="26"/>
                                        </p:tgtEl>
                                      </p:cBhvr>
                                      <p:to x="100000" y="100000"/>
                                    </p:animScale>
                                  </p:childTnLst>
                                </p:cTn>
                              </p:par>
                              <p:par>
                                <p:cTn id="97" presetID="26" presetClass="entr" presetSubtype="0" fill="hold" grpId="0" nodeType="withEffect">
                                  <p:stCondLst>
                                    <p:cond delay="0"/>
                                  </p:stCondLst>
                                  <p:childTnLst>
                                    <p:set>
                                      <p:cBhvr>
                                        <p:cTn id="98" dur="1" fill="hold">
                                          <p:stCondLst>
                                            <p:cond delay="0"/>
                                          </p:stCondLst>
                                        </p:cTn>
                                        <p:tgtEl>
                                          <p:spTgt spid="23"/>
                                        </p:tgtEl>
                                        <p:attrNameLst>
                                          <p:attrName>style.visibility</p:attrName>
                                        </p:attrNameLst>
                                      </p:cBhvr>
                                      <p:to>
                                        <p:strVal val="visible"/>
                                      </p:to>
                                    </p:set>
                                    <p:animEffect transition="in" filter="wipe(down)">
                                      <p:cBhvr>
                                        <p:cTn id="99" dur="580">
                                          <p:stCondLst>
                                            <p:cond delay="0"/>
                                          </p:stCondLst>
                                        </p:cTn>
                                        <p:tgtEl>
                                          <p:spTgt spid="23"/>
                                        </p:tgtEl>
                                      </p:cBhvr>
                                    </p:animEffect>
                                    <p:anim calcmode="lin" valueType="num">
                                      <p:cBhvr>
                                        <p:cTn id="10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05" dur="26">
                                          <p:stCondLst>
                                            <p:cond delay="650"/>
                                          </p:stCondLst>
                                        </p:cTn>
                                        <p:tgtEl>
                                          <p:spTgt spid="23"/>
                                        </p:tgtEl>
                                      </p:cBhvr>
                                      <p:to x="100000" y="60000"/>
                                    </p:animScale>
                                    <p:animScale>
                                      <p:cBhvr>
                                        <p:cTn id="106" dur="166" decel="50000">
                                          <p:stCondLst>
                                            <p:cond delay="676"/>
                                          </p:stCondLst>
                                        </p:cTn>
                                        <p:tgtEl>
                                          <p:spTgt spid="23"/>
                                        </p:tgtEl>
                                      </p:cBhvr>
                                      <p:to x="100000" y="100000"/>
                                    </p:animScale>
                                    <p:animScale>
                                      <p:cBhvr>
                                        <p:cTn id="107" dur="26">
                                          <p:stCondLst>
                                            <p:cond delay="1312"/>
                                          </p:stCondLst>
                                        </p:cTn>
                                        <p:tgtEl>
                                          <p:spTgt spid="23"/>
                                        </p:tgtEl>
                                      </p:cBhvr>
                                      <p:to x="100000" y="80000"/>
                                    </p:animScale>
                                    <p:animScale>
                                      <p:cBhvr>
                                        <p:cTn id="108" dur="166" decel="50000">
                                          <p:stCondLst>
                                            <p:cond delay="1338"/>
                                          </p:stCondLst>
                                        </p:cTn>
                                        <p:tgtEl>
                                          <p:spTgt spid="23"/>
                                        </p:tgtEl>
                                      </p:cBhvr>
                                      <p:to x="100000" y="100000"/>
                                    </p:animScale>
                                    <p:animScale>
                                      <p:cBhvr>
                                        <p:cTn id="109" dur="26">
                                          <p:stCondLst>
                                            <p:cond delay="1642"/>
                                          </p:stCondLst>
                                        </p:cTn>
                                        <p:tgtEl>
                                          <p:spTgt spid="23"/>
                                        </p:tgtEl>
                                      </p:cBhvr>
                                      <p:to x="100000" y="90000"/>
                                    </p:animScale>
                                    <p:animScale>
                                      <p:cBhvr>
                                        <p:cTn id="110" dur="166" decel="50000">
                                          <p:stCondLst>
                                            <p:cond delay="1668"/>
                                          </p:stCondLst>
                                        </p:cTn>
                                        <p:tgtEl>
                                          <p:spTgt spid="23"/>
                                        </p:tgtEl>
                                      </p:cBhvr>
                                      <p:to x="100000" y="100000"/>
                                    </p:animScale>
                                    <p:animScale>
                                      <p:cBhvr>
                                        <p:cTn id="111" dur="26">
                                          <p:stCondLst>
                                            <p:cond delay="1808"/>
                                          </p:stCondLst>
                                        </p:cTn>
                                        <p:tgtEl>
                                          <p:spTgt spid="23"/>
                                        </p:tgtEl>
                                      </p:cBhvr>
                                      <p:to x="100000" y="95000"/>
                                    </p:animScale>
                                    <p:animScale>
                                      <p:cBhvr>
                                        <p:cTn id="112" dur="166" decel="50000">
                                          <p:stCondLst>
                                            <p:cond delay="1834"/>
                                          </p:stCondLst>
                                        </p:cTn>
                                        <p:tgtEl>
                                          <p:spTgt spid="23"/>
                                        </p:tgtEl>
                                      </p:cBhvr>
                                      <p:to x="100000" y="100000"/>
                                    </p:animScale>
                                  </p:childTnLst>
                                </p:cTn>
                              </p:par>
                              <p:par>
                                <p:cTn id="113" presetID="26" presetClass="entr" presetSubtype="0" fill="hold" grpId="0" nodeType="with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wipe(down)">
                                      <p:cBhvr>
                                        <p:cTn id="115" dur="580">
                                          <p:stCondLst>
                                            <p:cond delay="0"/>
                                          </p:stCondLst>
                                        </p:cTn>
                                        <p:tgtEl>
                                          <p:spTgt spid="24"/>
                                        </p:tgtEl>
                                      </p:cBhvr>
                                    </p:animEffect>
                                    <p:anim calcmode="lin" valueType="num">
                                      <p:cBhvr>
                                        <p:cTn id="116"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21" dur="26">
                                          <p:stCondLst>
                                            <p:cond delay="650"/>
                                          </p:stCondLst>
                                        </p:cTn>
                                        <p:tgtEl>
                                          <p:spTgt spid="24"/>
                                        </p:tgtEl>
                                      </p:cBhvr>
                                      <p:to x="100000" y="60000"/>
                                    </p:animScale>
                                    <p:animScale>
                                      <p:cBhvr>
                                        <p:cTn id="122" dur="166" decel="50000">
                                          <p:stCondLst>
                                            <p:cond delay="676"/>
                                          </p:stCondLst>
                                        </p:cTn>
                                        <p:tgtEl>
                                          <p:spTgt spid="24"/>
                                        </p:tgtEl>
                                      </p:cBhvr>
                                      <p:to x="100000" y="100000"/>
                                    </p:animScale>
                                    <p:animScale>
                                      <p:cBhvr>
                                        <p:cTn id="123" dur="26">
                                          <p:stCondLst>
                                            <p:cond delay="1312"/>
                                          </p:stCondLst>
                                        </p:cTn>
                                        <p:tgtEl>
                                          <p:spTgt spid="24"/>
                                        </p:tgtEl>
                                      </p:cBhvr>
                                      <p:to x="100000" y="80000"/>
                                    </p:animScale>
                                    <p:animScale>
                                      <p:cBhvr>
                                        <p:cTn id="124" dur="166" decel="50000">
                                          <p:stCondLst>
                                            <p:cond delay="1338"/>
                                          </p:stCondLst>
                                        </p:cTn>
                                        <p:tgtEl>
                                          <p:spTgt spid="24"/>
                                        </p:tgtEl>
                                      </p:cBhvr>
                                      <p:to x="100000" y="100000"/>
                                    </p:animScale>
                                    <p:animScale>
                                      <p:cBhvr>
                                        <p:cTn id="125" dur="26">
                                          <p:stCondLst>
                                            <p:cond delay="1642"/>
                                          </p:stCondLst>
                                        </p:cTn>
                                        <p:tgtEl>
                                          <p:spTgt spid="24"/>
                                        </p:tgtEl>
                                      </p:cBhvr>
                                      <p:to x="100000" y="90000"/>
                                    </p:animScale>
                                    <p:animScale>
                                      <p:cBhvr>
                                        <p:cTn id="126" dur="166" decel="50000">
                                          <p:stCondLst>
                                            <p:cond delay="1668"/>
                                          </p:stCondLst>
                                        </p:cTn>
                                        <p:tgtEl>
                                          <p:spTgt spid="24"/>
                                        </p:tgtEl>
                                      </p:cBhvr>
                                      <p:to x="100000" y="100000"/>
                                    </p:animScale>
                                    <p:animScale>
                                      <p:cBhvr>
                                        <p:cTn id="127" dur="26">
                                          <p:stCondLst>
                                            <p:cond delay="1808"/>
                                          </p:stCondLst>
                                        </p:cTn>
                                        <p:tgtEl>
                                          <p:spTgt spid="24"/>
                                        </p:tgtEl>
                                      </p:cBhvr>
                                      <p:to x="100000" y="95000"/>
                                    </p:animScale>
                                    <p:animScale>
                                      <p:cBhvr>
                                        <p:cTn id="128" dur="166" decel="50000">
                                          <p:stCondLst>
                                            <p:cond delay="1834"/>
                                          </p:stCondLst>
                                        </p:cTn>
                                        <p:tgtEl>
                                          <p:spTgt spid="24"/>
                                        </p:tgtEl>
                                      </p:cBhvr>
                                      <p:to x="100000" y="100000"/>
                                    </p:animScale>
                                  </p:childTnLst>
                                </p:cTn>
                              </p:par>
                              <p:par>
                                <p:cTn id="129" presetID="26" presetClass="entr" presetSubtype="0" fill="hold" grpId="0" nodeType="withEffect">
                                  <p:stCondLst>
                                    <p:cond delay="0"/>
                                  </p:stCondLst>
                                  <p:childTnLst>
                                    <p:set>
                                      <p:cBhvr>
                                        <p:cTn id="130" dur="1" fill="hold">
                                          <p:stCondLst>
                                            <p:cond delay="0"/>
                                          </p:stCondLst>
                                        </p:cTn>
                                        <p:tgtEl>
                                          <p:spTgt spid="25"/>
                                        </p:tgtEl>
                                        <p:attrNameLst>
                                          <p:attrName>style.visibility</p:attrName>
                                        </p:attrNameLst>
                                      </p:cBhvr>
                                      <p:to>
                                        <p:strVal val="visible"/>
                                      </p:to>
                                    </p:set>
                                    <p:animEffect transition="in" filter="wipe(down)">
                                      <p:cBhvr>
                                        <p:cTn id="131" dur="580">
                                          <p:stCondLst>
                                            <p:cond delay="0"/>
                                          </p:stCondLst>
                                        </p:cTn>
                                        <p:tgtEl>
                                          <p:spTgt spid="25"/>
                                        </p:tgtEl>
                                      </p:cBhvr>
                                    </p:animEffect>
                                    <p:anim calcmode="lin" valueType="num">
                                      <p:cBhvr>
                                        <p:cTn id="132"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33"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34"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35"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36"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7" dur="26">
                                          <p:stCondLst>
                                            <p:cond delay="650"/>
                                          </p:stCondLst>
                                        </p:cTn>
                                        <p:tgtEl>
                                          <p:spTgt spid="25"/>
                                        </p:tgtEl>
                                      </p:cBhvr>
                                      <p:to x="100000" y="60000"/>
                                    </p:animScale>
                                    <p:animScale>
                                      <p:cBhvr>
                                        <p:cTn id="138" dur="166" decel="50000">
                                          <p:stCondLst>
                                            <p:cond delay="676"/>
                                          </p:stCondLst>
                                        </p:cTn>
                                        <p:tgtEl>
                                          <p:spTgt spid="25"/>
                                        </p:tgtEl>
                                      </p:cBhvr>
                                      <p:to x="100000" y="100000"/>
                                    </p:animScale>
                                    <p:animScale>
                                      <p:cBhvr>
                                        <p:cTn id="139" dur="26">
                                          <p:stCondLst>
                                            <p:cond delay="1312"/>
                                          </p:stCondLst>
                                        </p:cTn>
                                        <p:tgtEl>
                                          <p:spTgt spid="25"/>
                                        </p:tgtEl>
                                      </p:cBhvr>
                                      <p:to x="100000" y="80000"/>
                                    </p:animScale>
                                    <p:animScale>
                                      <p:cBhvr>
                                        <p:cTn id="140" dur="166" decel="50000">
                                          <p:stCondLst>
                                            <p:cond delay="1338"/>
                                          </p:stCondLst>
                                        </p:cTn>
                                        <p:tgtEl>
                                          <p:spTgt spid="25"/>
                                        </p:tgtEl>
                                      </p:cBhvr>
                                      <p:to x="100000" y="100000"/>
                                    </p:animScale>
                                    <p:animScale>
                                      <p:cBhvr>
                                        <p:cTn id="141" dur="26">
                                          <p:stCondLst>
                                            <p:cond delay="1642"/>
                                          </p:stCondLst>
                                        </p:cTn>
                                        <p:tgtEl>
                                          <p:spTgt spid="25"/>
                                        </p:tgtEl>
                                      </p:cBhvr>
                                      <p:to x="100000" y="90000"/>
                                    </p:animScale>
                                    <p:animScale>
                                      <p:cBhvr>
                                        <p:cTn id="142" dur="166" decel="50000">
                                          <p:stCondLst>
                                            <p:cond delay="1668"/>
                                          </p:stCondLst>
                                        </p:cTn>
                                        <p:tgtEl>
                                          <p:spTgt spid="25"/>
                                        </p:tgtEl>
                                      </p:cBhvr>
                                      <p:to x="100000" y="100000"/>
                                    </p:animScale>
                                    <p:animScale>
                                      <p:cBhvr>
                                        <p:cTn id="143" dur="26">
                                          <p:stCondLst>
                                            <p:cond delay="1808"/>
                                          </p:stCondLst>
                                        </p:cTn>
                                        <p:tgtEl>
                                          <p:spTgt spid="25"/>
                                        </p:tgtEl>
                                      </p:cBhvr>
                                      <p:to x="100000" y="95000"/>
                                    </p:animScale>
                                    <p:animScale>
                                      <p:cBhvr>
                                        <p:cTn id="144" dur="166" decel="50000">
                                          <p:stCondLst>
                                            <p:cond delay="1834"/>
                                          </p:stCondLst>
                                        </p:cTn>
                                        <p:tgtEl>
                                          <p:spTgt spid="25"/>
                                        </p:tgtEl>
                                      </p:cBhvr>
                                      <p:to x="100000" y="100000"/>
                                    </p:animScale>
                                  </p:childTnLst>
                                </p:cTn>
                              </p:par>
                              <p:par>
                                <p:cTn id="145" presetID="26" presetClass="entr" presetSubtype="0" fill="hold" grpId="0" nodeType="withEffect">
                                  <p:stCondLst>
                                    <p:cond delay="0"/>
                                  </p:stCondLst>
                                  <p:childTnLst>
                                    <p:set>
                                      <p:cBhvr>
                                        <p:cTn id="146" dur="1" fill="hold">
                                          <p:stCondLst>
                                            <p:cond delay="0"/>
                                          </p:stCondLst>
                                        </p:cTn>
                                        <p:tgtEl>
                                          <p:spTgt spid="91"/>
                                        </p:tgtEl>
                                        <p:attrNameLst>
                                          <p:attrName>style.visibility</p:attrName>
                                        </p:attrNameLst>
                                      </p:cBhvr>
                                      <p:to>
                                        <p:strVal val="visible"/>
                                      </p:to>
                                    </p:set>
                                    <p:animEffect transition="in" filter="wipe(down)">
                                      <p:cBhvr>
                                        <p:cTn id="147" dur="580">
                                          <p:stCondLst>
                                            <p:cond delay="0"/>
                                          </p:stCondLst>
                                        </p:cTn>
                                        <p:tgtEl>
                                          <p:spTgt spid="91"/>
                                        </p:tgtEl>
                                      </p:cBhvr>
                                    </p:animEffect>
                                    <p:anim calcmode="lin" valueType="num">
                                      <p:cBhvr>
                                        <p:cTn id="148" dur="1822" tmFilter="0,0; 0.14,0.36; 0.43,0.73; 0.71,0.91; 1.0,1.0">
                                          <p:stCondLst>
                                            <p:cond delay="0"/>
                                          </p:stCondLst>
                                        </p:cTn>
                                        <p:tgtEl>
                                          <p:spTgt spid="91"/>
                                        </p:tgtEl>
                                        <p:attrNameLst>
                                          <p:attrName>ppt_x</p:attrName>
                                        </p:attrNameLst>
                                      </p:cBhvr>
                                      <p:tavLst>
                                        <p:tav tm="0">
                                          <p:val>
                                            <p:strVal val="#ppt_x-0.25"/>
                                          </p:val>
                                        </p:tav>
                                        <p:tav tm="100000">
                                          <p:val>
                                            <p:strVal val="#ppt_x"/>
                                          </p:val>
                                        </p:tav>
                                      </p:tavLst>
                                    </p:anim>
                                    <p:anim calcmode="lin" valueType="num">
                                      <p:cBhvr>
                                        <p:cTn id="149" dur="664" tmFilter="0.0,0.0; 0.25,0.07; 0.50,0.2; 0.75,0.467; 1.0,1.0">
                                          <p:stCondLst>
                                            <p:cond delay="0"/>
                                          </p:stCondLst>
                                        </p:cTn>
                                        <p:tgtEl>
                                          <p:spTgt spid="91"/>
                                        </p:tgtEl>
                                        <p:attrNameLst>
                                          <p:attrName>ppt_y</p:attrName>
                                        </p:attrNameLst>
                                      </p:cBhvr>
                                      <p:tavLst>
                                        <p:tav tm="0" fmla="#ppt_y-sin(pi*$)/3">
                                          <p:val>
                                            <p:fltVal val="0.5"/>
                                          </p:val>
                                        </p:tav>
                                        <p:tav tm="100000">
                                          <p:val>
                                            <p:fltVal val="1"/>
                                          </p:val>
                                        </p:tav>
                                      </p:tavLst>
                                    </p:anim>
                                    <p:anim calcmode="lin" valueType="num">
                                      <p:cBhvr>
                                        <p:cTn id="150" dur="664" tmFilter="0, 0; 0.125,0.2665; 0.25,0.4; 0.375,0.465; 0.5,0.5;  0.625,0.535; 0.75,0.6; 0.875,0.7335; 1,1">
                                          <p:stCondLst>
                                            <p:cond delay="664"/>
                                          </p:stCondLst>
                                        </p:cTn>
                                        <p:tgtEl>
                                          <p:spTgt spid="91"/>
                                        </p:tgtEl>
                                        <p:attrNameLst>
                                          <p:attrName>ppt_y</p:attrName>
                                        </p:attrNameLst>
                                      </p:cBhvr>
                                      <p:tavLst>
                                        <p:tav tm="0" fmla="#ppt_y-sin(pi*$)/9">
                                          <p:val>
                                            <p:fltVal val="0"/>
                                          </p:val>
                                        </p:tav>
                                        <p:tav tm="100000">
                                          <p:val>
                                            <p:fltVal val="1"/>
                                          </p:val>
                                        </p:tav>
                                      </p:tavLst>
                                    </p:anim>
                                    <p:anim calcmode="lin" valueType="num">
                                      <p:cBhvr>
                                        <p:cTn id="151" dur="332" tmFilter="0, 0; 0.125,0.2665; 0.25,0.4; 0.375,0.465; 0.5,0.5;  0.625,0.535; 0.75,0.6; 0.875,0.7335; 1,1">
                                          <p:stCondLst>
                                            <p:cond delay="1324"/>
                                          </p:stCondLst>
                                        </p:cTn>
                                        <p:tgtEl>
                                          <p:spTgt spid="91"/>
                                        </p:tgtEl>
                                        <p:attrNameLst>
                                          <p:attrName>ppt_y</p:attrName>
                                        </p:attrNameLst>
                                      </p:cBhvr>
                                      <p:tavLst>
                                        <p:tav tm="0" fmla="#ppt_y-sin(pi*$)/27">
                                          <p:val>
                                            <p:fltVal val="0"/>
                                          </p:val>
                                        </p:tav>
                                        <p:tav tm="100000">
                                          <p:val>
                                            <p:fltVal val="1"/>
                                          </p:val>
                                        </p:tav>
                                      </p:tavLst>
                                    </p:anim>
                                    <p:anim calcmode="lin" valueType="num">
                                      <p:cBhvr>
                                        <p:cTn id="152" dur="164" tmFilter="0, 0; 0.125,0.2665; 0.25,0.4; 0.375,0.465; 0.5,0.5;  0.625,0.535; 0.75,0.6; 0.875,0.7335; 1,1">
                                          <p:stCondLst>
                                            <p:cond delay="1656"/>
                                          </p:stCondLst>
                                        </p:cTn>
                                        <p:tgtEl>
                                          <p:spTgt spid="91"/>
                                        </p:tgtEl>
                                        <p:attrNameLst>
                                          <p:attrName>ppt_y</p:attrName>
                                        </p:attrNameLst>
                                      </p:cBhvr>
                                      <p:tavLst>
                                        <p:tav tm="0" fmla="#ppt_y-sin(pi*$)/81">
                                          <p:val>
                                            <p:fltVal val="0"/>
                                          </p:val>
                                        </p:tav>
                                        <p:tav tm="100000">
                                          <p:val>
                                            <p:fltVal val="1"/>
                                          </p:val>
                                        </p:tav>
                                      </p:tavLst>
                                    </p:anim>
                                    <p:animScale>
                                      <p:cBhvr>
                                        <p:cTn id="153" dur="26">
                                          <p:stCondLst>
                                            <p:cond delay="650"/>
                                          </p:stCondLst>
                                        </p:cTn>
                                        <p:tgtEl>
                                          <p:spTgt spid="91"/>
                                        </p:tgtEl>
                                      </p:cBhvr>
                                      <p:to x="100000" y="60000"/>
                                    </p:animScale>
                                    <p:animScale>
                                      <p:cBhvr>
                                        <p:cTn id="154" dur="166" decel="50000">
                                          <p:stCondLst>
                                            <p:cond delay="676"/>
                                          </p:stCondLst>
                                        </p:cTn>
                                        <p:tgtEl>
                                          <p:spTgt spid="91"/>
                                        </p:tgtEl>
                                      </p:cBhvr>
                                      <p:to x="100000" y="100000"/>
                                    </p:animScale>
                                    <p:animScale>
                                      <p:cBhvr>
                                        <p:cTn id="155" dur="26">
                                          <p:stCondLst>
                                            <p:cond delay="1312"/>
                                          </p:stCondLst>
                                        </p:cTn>
                                        <p:tgtEl>
                                          <p:spTgt spid="91"/>
                                        </p:tgtEl>
                                      </p:cBhvr>
                                      <p:to x="100000" y="80000"/>
                                    </p:animScale>
                                    <p:animScale>
                                      <p:cBhvr>
                                        <p:cTn id="156" dur="166" decel="50000">
                                          <p:stCondLst>
                                            <p:cond delay="1338"/>
                                          </p:stCondLst>
                                        </p:cTn>
                                        <p:tgtEl>
                                          <p:spTgt spid="91"/>
                                        </p:tgtEl>
                                      </p:cBhvr>
                                      <p:to x="100000" y="100000"/>
                                    </p:animScale>
                                    <p:animScale>
                                      <p:cBhvr>
                                        <p:cTn id="157" dur="26">
                                          <p:stCondLst>
                                            <p:cond delay="1642"/>
                                          </p:stCondLst>
                                        </p:cTn>
                                        <p:tgtEl>
                                          <p:spTgt spid="91"/>
                                        </p:tgtEl>
                                      </p:cBhvr>
                                      <p:to x="100000" y="90000"/>
                                    </p:animScale>
                                    <p:animScale>
                                      <p:cBhvr>
                                        <p:cTn id="158" dur="166" decel="50000">
                                          <p:stCondLst>
                                            <p:cond delay="1668"/>
                                          </p:stCondLst>
                                        </p:cTn>
                                        <p:tgtEl>
                                          <p:spTgt spid="91"/>
                                        </p:tgtEl>
                                      </p:cBhvr>
                                      <p:to x="100000" y="100000"/>
                                    </p:animScale>
                                    <p:animScale>
                                      <p:cBhvr>
                                        <p:cTn id="159" dur="26">
                                          <p:stCondLst>
                                            <p:cond delay="1808"/>
                                          </p:stCondLst>
                                        </p:cTn>
                                        <p:tgtEl>
                                          <p:spTgt spid="91"/>
                                        </p:tgtEl>
                                      </p:cBhvr>
                                      <p:to x="100000" y="95000"/>
                                    </p:animScale>
                                    <p:animScale>
                                      <p:cBhvr>
                                        <p:cTn id="160" dur="166" decel="50000">
                                          <p:stCondLst>
                                            <p:cond delay="1834"/>
                                          </p:stCondLst>
                                        </p:cTn>
                                        <p:tgtEl>
                                          <p:spTgt spid="91"/>
                                        </p:tgtEl>
                                      </p:cBhvr>
                                      <p:to x="100000" y="100000"/>
                                    </p:animScale>
                                  </p:childTnLst>
                                </p:cTn>
                              </p:par>
                              <p:par>
                                <p:cTn id="161" presetID="26" presetClass="entr" presetSubtype="0" fill="hold" grpId="0" nodeType="withEffect">
                                  <p:stCondLst>
                                    <p:cond delay="0"/>
                                  </p:stCondLst>
                                  <p:childTnLst>
                                    <p:set>
                                      <p:cBhvr>
                                        <p:cTn id="162" dur="1" fill="hold">
                                          <p:stCondLst>
                                            <p:cond delay="0"/>
                                          </p:stCondLst>
                                        </p:cTn>
                                        <p:tgtEl>
                                          <p:spTgt spid="92"/>
                                        </p:tgtEl>
                                        <p:attrNameLst>
                                          <p:attrName>style.visibility</p:attrName>
                                        </p:attrNameLst>
                                      </p:cBhvr>
                                      <p:to>
                                        <p:strVal val="visible"/>
                                      </p:to>
                                    </p:set>
                                    <p:animEffect transition="in" filter="wipe(down)">
                                      <p:cBhvr>
                                        <p:cTn id="163" dur="580">
                                          <p:stCondLst>
                                            <p:cond delay="0"/>
                                          </p:stCondLst>
                                        </p:cTn>
                                        <p:tgtEl>
                                          <p:spTgt spid="92"/>
                                        </p:tgtEl>
                                      </p:cBhvr>
                                    </p:animEffect>
                                    <p:anim calcmode="lin" valueType="num">
                                      <p:cBhvr>
                                        <p:cTn id="164" dur="1822" tmFilter="0,0; 0.14,0.36; 0.43,0.73; 0.71,0.91; 1.0,1.0">
                                          <p:stCondLst>
                                            <p:cond delay="0"/>
                                          </p:stCondLst>
                                        </p:cTn>
                                        <p:tgtEl>
                                          <p:spTgt spid="92"/>
                                        </p:tgtEl>
                                        <p:attrNameLst>
                                          <p:attrName>ppt_x</p:attrName>
                                        </p:attrNameLst>
                                      </p:cBhvr>
                                      <p:tavLst>
                                        <p:tav tm="0">
                                          <p:val>
                                            <p:strVal val="#ppt_x-0.25"/>
                                          </p:val>
                                        </p:tav>
                                        <p:tav tm="100000">
                                          <p:val>
                                            <p:strVal val="#ppt_x"/>
                                          </p:val>
                                        </p:tav>
                                      </p:tavLst>
                                    </p:anim>
                                    <p:anim calcmode="lin" valueType="num">
                                      <p:cBhvr>
                                        <p:cTn id="165" dur="664" tmFilter="0.0,0.0; 0.25,0.07; 0.50,0.2; 0.75,0.467; 1.0,1.0">
                                          <p:stCondLst>
                                            <p:cond delay="0"/>
                                          </p:stCondLst>
                                        </p:cTn>
                                        <p:tgtEl>
                                          <p:spTgt spid="92"/>
                                        </p:tgtEl>
                                        <p:attrNameLst>
                                          <p:attrName>ppt_y</p:attrName>
                                        </p:attrNameLst>
                                      </p:cBhvr>
                                      <p:tavLst>
                                        <p:tav tm="0" fmla="#ppt_y-sin(pi*$)/3">
                                          <p:val>
                                            <p:fltVal val="0.5"/>
                                          </p:val>
                                        </p:tav>
                                        <p:tav tm="100000">
                                          <p:val>
                                            <p:fltVal val="1"/>
                                          </p:val>
                                        </p:tav>
                                      </p:tavLst>
                                    </p:anim>
                                    <p:anim calcmode="lin" valueType="num">
                                      <p:cBhvr>
                                        <p:cTn id="166" dur="664" tmFilter="0, 0; 0.125,0.2665; 0.25,0.4; 0.375,0.465; 0.5,0.5;  0.625,0.535; 0.75,0.6; 0.875,0.7335; 1,1">
                                          <p:stCondLst>
                                            <p:cond delay="664"/>
                                          </p:stCondLst>
                                        </p:cTn>
                                        <p:tgtEl>
                                          <p:spTgt spid="92"/>
                                        </p:tgtEl>
                                        <p:attrNameLst>
                                          <p:attrName>ppt_y</p:attrName>
                                        </p:attrNameLst>
                                      </p:cBhvr>
                                      <p:tavLst>
                                        <p:tav tm="0" fmla="#ppt_y-sin(pi*$)/9">
                                          <p:val>
                                            <p:fltVal val="0"/>
                                          </p:val>
                                        </p:tav>
                                        <p:tav tm="100000">
                                          <p:val>
                                            <p:fltVal val="1"/>
                                          </p:val>
                                        </p:tav>
                                      </p:tavLst>
                                    </p:anim>
                                    <p:anim calcmode="lin" valueType="num">
                                      <p:cBhvr>
                                        <p:cTn id="167" dur="332" tmFilter="0, 0; 0.125,0.2665; 0.25,0.4; 0.375,0.465; 0.5,0.5;  0.625,0.535; 0.75,0.6; 0.875,0.7335; 1,1">
                                          <p:stCondLst>
                                            <p:cond delay="1324"/>
                                          </p:stCondLst>
                                        </p:cTn>
                                        <p:tgtEl>
                                          <p:spTgt spid="92"/>
                                        </p:tgtEl>
                                        <p:attrNameLst>
                                          <p:attrName>ppt_y</p:attrName>
                                        </p:attrNameLst>
                                      </p:cBhvr>
                                      <p:tavLst>
                                        <p:tav tm="0" fmla="#ppt_y-sin(pi*$)/27">
                                          <p:val>
                                            <p:fltVal val="0"/>
                                          </p:val>
                                        </p:tav>
                                        <p:tav tm="100000">
                                          <p:val>
                                            <p:fltVal val="1"/>
                                          </p:val>
                                        </p:tav>
                                      </p:tavLst>
                                    </p:anim>
                                    <p:anim calcmode="lin" valueType="num">
                                      <p:cBhvr>
                                        <p:cTn id="168" dur="164" tmFilter="0, 0; 0.125,0.2665; 0.25,0.4; 0.375,0.465; 0.5,0.5;  0.625,0.535; 0.75,0.6; 0.875,0.7335; 1,1">
                                          <p:stCondLst>
                                            <p:cond delay="1656"/>
                                          </p:stCondLst>
                                        </p:cTn>
                                        <p:tgtEl>
                                          <p:spTgt spid="92"/>
                                        </p:tgtEl>
                                        <p:attrNameLst>
                                          <p:attrName>ppt_y</p:attrName>
                                        </p:attrNameLst>
                                      </p:cBhvr>
                                      <p:tavLst>
                                        <p:tav tm="0" fmla="#ppt_y-sin(pi*$)/81">
                                          <p:val>
                                            <p:fltVal val="0"/>
                                          </p:val>
                                        </p:tav>
                                        <p:tav tm="100000">
                                          <p:val>
                                            <p:fltVal val="1"/>
                                          </p:val>
                                        </p:tav>
                                      </p:tavLst>
                                    </p:anim>
                                    <p:animScale>
                                      <p:cBhvr>
                                        <p:cTn id="169" dur="26">
                                          <p:stCondLst>
                                            <p:cond delay="650"/>
                                          </p:stCondLst>
                                        </p:cTn>
                                        <p:tgtEl>
                                          <p:spTgt spid="92"/>
                                        </p:tgtEl>
                                      </p:cBhvr>
                                      <p:to x="100000" y="60000"/>
                                    </p:animScale>
                                    <p:animScale>
                                      <p:cBhvr>
                                        <p:cTn id="170" dur="166" decel="50000">
                                          <p:stCondLst>
                                            <p:cond delay="676"/>
                                          </p:stCondLst>
                                        </p:cTn>
                                        <p:tgtEl>
                                          <p:spTgt spid="92"/>
                                        </p:tgtEl>
                                      </p:cBhvr>
                                      <p:to x="100000" y="100000"/>
                                    </p:animScale>
                                    <p:animScale>
                                      <p:cBhvr>
                                        <p:cTn id="171" dur="26">
                                          <p:stCondLst>
                                            <p:cond delay="1312"/>
                                          </p:stCondLst>
                                        </p:cTn>
                                        <p:tgtEl>
                                          <p:spTgt spid="92"/>
                                        </p:tgtEl>
                                      </p:cBhvr>
                                      <p:to x="100000" y="80000"/>
                                    </p:animScale>
                                    <p:animScale>
                                      <p:cBhvr>
                                        <p:cTn id="172" dur="166" decel="50000">
                                          <p:stCondLst>
                                            <p:cond delay="1338"/>
                                          </p:stCondLst>
                                        </p:cTn>
                                        <p:tgtEl>
                                          <p:spTgt spid="92"/>
                                        </p:tgtEl>
                                      </p:cBhvr>
                                      <p:to x="100000" y="100000"/>
                                    </p:animScale>
                                    <p:animScale>
                                      <p:cBhvr>
                                        <p:cTn id="173" dur="26">
                                          <p:stCondLst>
                                            <p:cond delay="1642"/>
                                          </p:stCondLst>
                                        </p:cTn>
                                        <p:tgtEl>
                                          <p:spTgt spid="92"/>
                                        </p:tgtEl>
                                      </p:cBhvr>
                                      <p:to x="100000" y="90000"/>
                                    </p:animScale>
                                    <p:animScale>
                                      <p:cBhvr>
                                        <p:cTn id="174" dur="166" decel="50000">
                                          <p:stCondLst>
                                            <p:cond delay="1668"/>
                                          </p:stCondLst>
                                        </p:cTn>
                                        <p:tgtEl>
                                          <p:spTgt spid="92"/>
                                        </p:tgtEl>
                                      </p:cBhvr>
                                      <p:to x="100000" y="100000"/>
                                    </p:animScale>
                                    <p:animScale>
                                      <p:cBhvr>
                                        <p:cTn id="175" dur="26">
                                          <p:stCondLst>
                                            <p:cond delay="1808"/>
                                          </p:stCondLst>
                                        </p:cTn>
                                        <p:tgtEl>
                                          <p:spTgt spid="92"/>
                                        </p:tgtEl>
                                      </p:cBhvr>
                                      <p:to x="100000" y="95000"/>
                                    </p:animScale>
                                    <p:animScale>
                                      <p:cBhvr>
                                        <p:cTn id="176" dur="166" decel="50000">
                                          <p:stCondLst>
                                            <p:cond delay="1834"/>
                                          </p:stCondLst>
                                        </p:cTn>
                                        <p:tgtEl>
                                          <p:spTgt spid="92"/>
                                        </p:tgtEl>
                                      </p:cBhvr>
                                      <p:to x="100000" y="100000"/>
                                    </p:animScale>
                                  </p:childTnLst>
                                </p:cTn>
                              </p:par>
                              <p:par>
                                <p:cTn id="177" presetID="26" presetClass="entr" presetSubtype="0" fill="hold" grpId="0" nodeType="withEffect">
                                  <p:stCondLst>
                                    <p:cond delay="0"/>
                                  </p:stCondLst>
                                  <p:childTnLst>
                                    <p:set>
                                      <p:cBhvr>
                                        <p:cTn id="178" dur="1" fill="hold">
                                          <p:stCondLst>
                                            <p:cond delay="0"/>
                                          </p:stCondLst>
                                        </p:cTn>
                                        <p:tgtEl>
                                          <p:spTgt spid="97"/>
                                        </p:tgtEl>
                                        <p:attrNameLst>
                                          <p:attrName>style.visibility</p:attrName>
                                        </p:attrNameLst>
                                      </p:cBhvr>
                                      <p:to>
                                        <p:strVal val="visible"/>
                                      </p:to>
                                    </p:set>
                                    <p:animEffect transition="in" filter="wipe(down)">
                                      <p:cBhvr>
                                        <p:cTn id="179" dur="580">
                                          <p:stCondLst>
                                            <p:cond delay="0"/>
                                          </p:stCondLst>
                                        </p:cTn>
                                        <p:tgtEl>
                                          <p:spTgt spid="97"/>
                                        </p:tgtEl>
                                      </p:cBhvr>
                                    </p:animEffect>
                                    <p:anim calcmode="lin" valueType="num">
                                      <p:cBhvr>
                                        <p:cTn id="180" dur="1822" tmFilter="0,0; 0.14,0.36; 0.43,0.73; 0.71,0.91; 1.0,1.0">
                                          <p:stCondLst>
                                            <p:cond delay="0"/>
                                          </p:stCondLst>
                                        </p:cTn>
                                        <p:tgtEl>
                                          <p:spTgt spid="97"/>
                                        </p:tgtEl>
                                        <p:attrNameLst>
                                          <p:attrName>ppt_x</p:attrName>
                                        </p:attrNameLst>
                                      </p:cBhvr>
                                      <p:tavLst>
                                        <p:tav tm="0">
                                          <p:val>
                                            <p:strVal val="#ppt_x-0.25"/>
                                          </p:val>
                                        </p:tav>
                                        <p:tav tm="100000">
                                          <p:val>
                                            <p:strVal val="#ppt_x"/>
                                          </p:val>
                                        </p:tav>
                                      </p:tavLst>
                                    </p:anim>
                                    <p:anim calcmode="lin" valueType="num">
                                      <p:cBhvr>
                                        <p:cTn id="181" dur="664" tmFilter="0.0,0.0; 0.25,0.07; 0.50,0.2; 0.75,0.467; 1.0,1.0">
                                          <p:stCondLst>
                                            <p:cond delay="0"/>
                                          </p:stCondLst>
                                        </p:cTn>
                                        <p:tgtEl>
                                          <p:spTgt spid="97"/>
                                        </p:tgtEl>
                                        <p:attrNameLst>
                                          <p:attrName>ppt_y</p:attrName>
                                        </p:attrNameLst>
                                      </p:cBhvr>
                                      <p:tavLst>
                                        <p:tav tm="0" fmla="#ppt_y-sin(pi*$)/3">
                                          <p:val>
                                            <p:fltVal val="0.5"/>
                                          </p:val>
                                        </p:tav>
                                        <p:tav tm="100000">
                                          <p:val>
                                            <p:fltVal val="1"/>
                                          </p:val>
                                        </p:tav>
                                      </p:tavLst>
                                    </p:anim>
                                    <p:anim calcmode="lin" valueType="num">
                                      <p:cBhvr>
                                        <p:cTn id="182" dur="664" tmFilter="0, 0; 0.125,0.2665; 0.25,0.4; 0.375,0.465; 0.5,0.5;  0.625,0.535; 0.75,0.6; 0.875,0.7335; 1,1">
                                          <p:stCondLst>
                                            <p:cond delay="664"/>
                                          </p:stCondLst>
                                        </p:cTn>
                                        <p:tgtEl>
                                          <p:spTgt spid="97"/>
                                        </p:tgtEl>
                                        <p:attrNameLst>
                                          <p:attrName>ppt_y</p:attrName>
                                        </p:attrNameLst>
                                      </p:cBhvr>
                                      <p:tavLst>
                                        <p:tav tm="0" fmla="#ppt_y-sin(pi*$)/9">
                                          <p:val>
                                            <p:fltVal val="0"/>
                                          </p:val>
                                        </p:tav>
                                        <p:tav tm="100000">
                                          <p:val>
                                            <p:fltVal val="1"/>
                                          </p:val>
                                        </p:tav>
                                      </p:tavLst>
                                    </p:anim>
                                    <p:anim calcmode="lin" valueType="num">
                                      <p:cBhvr>
                                        <p:cTn id="183" dur="332" tmFilter="0, 0; 0.125,0.2665; 0.25,0.4; 0.375,0.465; 0.5,0.5;  0.625,0.535; 0.75,0.6; 0.875,0.7335; 1,1">
                                          <p:stCondLst>
                                            <p:cond delay="1324"/>
                                          </p:stCondLst>
                                        </p:cTn>
                                        <p:tgtEl>
                                          <p:spTgt spid="97"/>
                                        </p:tgtEl>
                                        <p:attrNameLst>
                                          <p:attrName>ppt_y</p:attrName>
                                        </p:attrNameLst>
                                      </p:cBhvr>
                                      <p:tavLst>
                                        <p:tav tm="0" fmla="#ppt_y-sin(pi*$)/27">
                                          <p:val>
                                            <p:fltVal val="0"/>
                                          </p:val>
                                        </p:tav>
                                        <p:tav tm="100000">
                                          <p:val>
                                            <p:fltVal val="1"/>
                                          </p:val>
                                        </p:tav>
                                      </p:tavLst>
                                    </p:anim>
                                    <p:anim calcmode="lin" valueType="num">
                                      <p:cBhvr>
                                        <p:cTn id="184" dur="164" tmFilter="0, 0; 0.125,0.2665; 0.25,0.4; 0.375,0.465; 0.5,0.5;  0.625,0.535; 0.75,0.6; 0.875,0.7335; 1,1">
                                          <p:stCondLst>
                                            <p:cond delay="1656"/>
                                          </p:stCondLst>
                                        </p:cTn>
                                        <p:tgtEl>
                                          <p:spTgt spid="97"/>
                                        </p:tgtEl>
                                        <p:attrNameLst>
                                          <p:attrName>ppt_y</p:attrName>
                                        </p:attrNameLst>
                                      </p:cBhvr>
                                      <p:tavLst>
                                        <p:tav tm="0" fmla="#ppt_y-sin(pi*$)/81">
                                          <p:val>
                                            <p:fltVal val="0"/>
                                          </p:val>
                                        </p:tav>
                                        <p:tav tm="100000">
                                          <p:val>
                                            <p:fltVal val="1"/>
                                          </p:val>
                                        </p:tav>
                                      </p:tavLst>
                                    </p:anim>
                                    <p:animScale>
                                      <p:cBhvr>
                                        <p:cTn id="185" dur="26">
                                          <p:stCondLst>
                                            <p:cond delay="650"/>
                                          </p:stCondLst>
                                        </p:cTn>
                                        <p:tgtEl>
                                          <p:spTgt spid="97"/>
                                        </p:tgtEl>
                                      </p:cBhvr>
                                      <p:to x="100000" y="60000"/>
                                    </p:animScale>
                                    <p:animScale>
                                      <p:cBhvr>
                                        <p:cTn id="186" dur="166" decel="50000">
                                          <p:stCondLst>
                                            <p:cond delay="676"/>
                                          </p:stCondLst>
                                        </p:cTn>
                                        <p:tgtEl>
                                          <p:spTgt spid="97"/>
                                        </p:tgtEl>
                                      </p:cBhvr>
                                      <p:to x="100000" y="100000"/>
                                    </p:animScale>
                                    <p:animScale>
                                      <p:cBhvr>
                                        <p:cTn id="187" dur="26">
                                          <p:stCondLst>
                                            <p:cond delay="1312"/>
                                          </p:stCondLst>
                                        </p:cTn>
                                        <p:tgtEl>
                                          <p:spTgt spid="97"/>
                                        </p:tgtEl>
                                      </p:cBhvr>
                                      <p:to x="100000" y="80000"/>
                                    </p:animScale>
                                    <p:animScale>
                                      <p:cBhvr>
                                        <p:cTn id="188" dur="166" decel="50000">
                                          <p:stCondLst>
                                            <p:cond delay="1338"/>
                                          </p:stCondLst>
                                        </p:cTn>
                                        <p:tgtEl>
                                          <p:spTgt spid="97"/>
                                        </p:tgtEl>
                                      </p:cBhvr>
                                      <p:to x="100000" y="100000"/>
                                    </p:animScale>
                                    <p:animScale>
                                      <p:cBhvr>
                                        <p:cTn id="189" dur="26">
                                          <p:stCondLst>
                                            <p:cond delay="1642"/>
                                          </p:stCondLst>
                                        </p:cTn>
                                        <p:tgtEl>
                                          <p:spTgt spid="97"/>
                                        </p:tgtEl>
                                      </p:cBhvr>
                                      <p:to x="100000" y="90000"/>
                                    </p:animScale>
                                    <p:animScale>
                                      <p:cBhvr>
                                        <p:cTn id="190" dur="166" decel="50000">
                                          <p:stCondLst>
                                            <p:cond delay="1668"/>
                                          </p:stCondLst>
                                        </p:cTn>
                                        <p:tgtEl>
                                          <p:spTgt spid="97"/>
                                        </p:tgtEl>
                                      </p:cBhvr>
                                      <p:to x="100000" y="100000"/>
                                    </p:animScale>
                                    <p:animScale>
                                      <p:cBhvr>
                                        <p:cTn id="191" dur="26">
                                          <p:stCondLst>
                                            <p:cond delay="1808"/>
                                          </p:stCondLst>
                                        </p:cTn>
                                        <p:tgtEl>
                                          <p:spTgt spid="97"/>
                                        </p:tgtEl>
                                      </p:cBhvr>
                                      <p:to x="100000" y="95000"/>
                                    </p:animScale>
                                    <p:animScale>
                                      <p:cBhvr>
                                        <p:cTn id="192" dur="166" decel="50000">
                                          <p:stCondLst>
                                            <p:cond delay="1834"/>
                                          </p:stCondLst>
                                        </p:cTn>
                                        <p:tgtEl>
                                          <p:spTgt spid="97"/>
                                        </p:tgtEl>
                                      </p:cBhvr>
                                      <p:to x="100000" y="100000"/>
                                    </p:animScale>
                                  </p:childTnLst>
                                </p:cTn>
                              </p:par>
                              <p:par>
                                <p:cTn id="193" presetID="26" presetClass="entr" presetSubtype="0" fill="hold" grpId="0" nodeType="withEffect">
                                  <p:stCondLst>
                                    <p:cond delay="0"/>
                                  </p:stCondLst>
                                  <p:childTnLst>
                                    <p:set>
                                      <p:cBhvr>
                                        <p:cTn id="194" dur="1" fill="hold">
                                          <p:stCondLst>
                                            <p:cond delay="0"/>
                                          </p:stCondLst>
                                        </p:cTn>
                                        <p:tgtEl>
                                          <p:spTgt spid="96"/>
                                        </p:tgtEl>
                                        <p:attrNameLst>
                                          <p:attrName>style.visibility</p:attrName>
                                        </p:attrNameLst>
                                      </p:cBhvr>
                                      <p:to>
                                        <p:strVal val="visible"/>
                                      </p:to>
                                    </p:set>
                                    <p:animEffect transition="in" filter="wipe(down)">
                                      <p:cBhvr>
                                        <p:cTn id="195" dur="580">
                                          <p:stCondLst>
                                            <p:cond delay="0"/>
                                          </p:stCondLst>
                                        </p:cTn>
                                        <p:tgtEl>
                                          <p:spTgt spid="96"/>
                                        </p:tgtEl>
                                      </p:cBhvr>
                                    </p:animEffect>
                                    <p:anim calcmode="lin" valueType="num">
                                      <p:cBhvr>
                                        <p:cTn id="196" dur="1822" tmFilter="0,0; 0.14,0.36; 0.43,0.73; 0.71,0.91; 1.0,1.0">
                                          <p:stCondLst>
                                            <p:cond delay="0"/>
                                          </p:stCondLst>
                                        </p:cTn>
                                        <p:tgtEl>
                                          <p:spTgt spid="96"/>
                                        </p:tgtEl>
                                        <p:attrNameLst>
                                          <p:attrName>ppt_x</p:attrName>
                                        </p:attrNameLst>
                                      </p:cBhvr>
                                      <p:tavLst>
                                        <p:tav tm="0">
                                          <p:val>
                                            <p:strVal val="#ppt_x-0.25"/>
                                          </p:val>
                                        </p:tav>
                                        <p:tav tm="100000">
                                          <p:val>
                                            <p:strVal val="#ppt_x"/>
                                          </p:val>
                                        </p:tav>
                                      </p:tavLst>
                                    </p:anim>
                                    <p:anim calcmode="lin" valueType="num">
                                      <p:cBhvr>
                                        <p:cTn id="197" dur="664" tmFilter="0.0,0.0; 0.25,0.07; 0.50,0.2; 0.75,0.467; 1.0,1.0">
                                          <p:stCondLst>
                                            <p:cond delay="0"/>
                                          </p:stCondLst>
                                        </p:cTn>
                                        <p:tgtEl>
                                          <p:spTgt spid="96"/>
                                        </p:tgtEl>
                                        <p:attrNameLst>
                                          <p:attrName>ppt_y</p:attrName>
                                        </p:attrNameLst>
                                      </p:cBhvr>
                                      <p:tavLst>
                                        <p:tav tm="0" fmla="#ppt_y-sin(pi*$)/3">
                                          <p:val>
                                            <p:fltVal val="0.5"/>
                                          </p:val>
                                        </p:tav>
                                        <p:tav tm="100000">
                                          <p:val>
                                            <p:fltVal val="1"/>
                                          </p:val>
                                        </p:tav>
                                      </p:tavLst>
                                    </p:anim>
                                    <p:anim calcmode="lin" valueType="num">
                                      <p:cBhvr>
                                        <p:cTn id="198" dur="664" tmFilter="0, 0; 0.125,0.2665; 0.25,0.4; 0.375,0.465; 0.5,0.5;  0.625,0.535; 0.75,0.6; 0.875,0.7335; 1,1">
                                          <p:stCondLst>
                                            <p:cond delay="664"/>
                                          </p:stCondLst>
                                        </p:cTn>
                                        <p:tgtEl>
                                          <p:spTgt spid="96"/>
                                        </p:tgtEl>
                                        <p:attrNameLst>
                                          <p:attrName>ppt_y</p:attrName>
                                        </p:attrNameLst>
                                      </p:cBhvr>
                                      <p:tavLst>
                                        <p:tav tm="0" fmla="#ppt_y-sin(pi*$)/9">
                                          <p:val>
                                            <p:fltVal val="0"/>
                                          </p:val>
                                        </p:tav>
                                        <p:tav tm="100000">
                                          <p:val>
                                            <p:fltVal val="1"/>
                                          </p:val>
                                        </p:tav>
                                      </p:tavLst>
                                    </p:anim>
                                    <p:anim calcmode="lin" valueType="num">
                                      <p:cBhvr>
                                        <p:cTn id="199" dur="332" tmFilter="0, 0; 0.125,0.2665; 0.25,0.4; 0.375,0.465; 0.5,0.5;  0.625,0.535; 0.75,0.6; 0.875,0.7335; 1,1">
                                          <p:stCondLst>
                                            <p:cond delay="1324"/>
                                          </p:stCondLst>
                                        </p:cTn>
                                        <p:tgtEl>
                                          <p:spTgt spid="96"/>
                                        </p:tgtEl>
                                        <p:attrNameLst>
                                          <p:attrName>ppt_y</p:attrName>
                                        </p:attrNameLst>
                                      </p:cBhvr>
                                      <p:tavLst>
                                        <p:tav tm="0" fmla="#ppt_y-sin(pi*$)/27">
                                          <p:val>
                                            <p:fltVal val="0"/>
                                          </p:val>
                                        </p:tav>
                                        <p:tav tm="100000">
                                          <p:val>
                                            <p:fltVal val="1"/>
                                          </p:val>
                                        </p:tav>
                                      </p:tavLst>
                                    </p:anim>
                                    <p:anim calcmode="lin" valueType="num">
                                      <p:cBhvr>
                                        <p:cTn id="200" dur="164" tmFilter="0, 0; 0.125,0.2665; 0.25,0.4; 0.375,0.465; 0.5,0.5;  0.625,0.535; 0.75,0.6; 0.875,0.7335; 1,1">
                                          <p:stCondLst>
                                            <p:cond delay="1656"/>
                                          </p:stCondLst>
                                        </p:cTn>
                                        <p:tgtEl>
                                          <p:spTgt spid="96"/>
                                        </p:tgtEl>
                                        <p:attrNameLst>
                                          <p:attrName>ppt_y</p:attrName>
                                        </p:attrNameLst>
                                      </p:cBhvr>
                                      <p:tavLst>
                                        <p:tav tm="0" fmla="#ppt_y-sin(pi*$)/81">
                                          <p:val>
                                            <p:fltVal val="0"/>
                                          </p:val>
                                        </p:tav>
                                        <p:tav tm="100000">
                                          <p:val>
                                            <p:fltVal val="1"/>
                                          </p:val>
                                        </p:tav>
                                      </p:tavLst>
                                    </p:anim>
                                    <p:animScale>
                                      <p:cBhvr>
                                        <p:cTn id="201" dur="26">
                                          <p:stCondLst>
                                            <p:cond delay="650"/>
                                          </p:stCondLst>
                                        </p:cTn>
                                        <p:tgtEl>
                                          <p:spTgt spid="96"/>
                                        </p:tgtEl>
                                      </p:cBhvr>
                                      <p:to x="100000" y="60000"/>
                                    </p:animScale>
                                    <p:animScale>
                                      <p:cBhvr>
                                        <p:cTn id="202" dur="166" decel="50000">
                                          <p:stCondLst>
                                            <p:cond delay="676"/>
                                          </p:stCondLst>
                                        </p:cTn>
                                        <p:tgtEl>
                                          <p:spTgt spid="96"/>
                                        </p:tgtEl>
                                      </p:cBhvr>
                                      <p:to x="100000" y="100000"/>
                                    </p:animScale>
                                    <p:animScale>
                                      <p:cBhvr>
                                        <p:cTn id="203" dur="26">
                                          <p:stCondLst>
                                            <p:cond delay="1312"/>
                                          </p:stCondLst>
                                        </p:cTn>
                                        <p:tgtEl>
                                          <p:spTgt spid="96"/>
                                        </p:tgtEl>
                                      </p:cBhvr>
                                      <p:to x="100000" y="80000"/>
                                    </p:animScale>
                                    <p:animScale>
                                      <p:cBhvr>
                                        <p:cTn id="204" dur="166" decel="50000">
                                          <p:stCondLst>
                                            <p:cond delay="1338"/>
                                          </p:stCondLst>
                                        </p:cTn>
                                        <p:tgtEl>
                                          <p:spTgt spid="96"/>
                                        </p:tgtEl>
                                      </p:cBhvr>
                                      <p:to x="100000" y="100000"/>
                                    </p:animScale>
                                    <p:animScale>
                                      <p:cBhvr>
                                        <p:cTn id="205" dur="26">
                                          <p:stCondLst>
                                            <p:cond delay="1642"/>
                                          </p:stCondLst>
                                        </p:cTn>
                                        <p:tgtEl>
                                          <p:spTgt spid="96"/>
                                        </p:tgtEl>
                                      </p:cBhvr>
                                      <p:to x="100000" y="90000"/>
                                    </p:animScale>
                                    <p:animScale>
                                      <p:cBhvr>
                                        <p:cTn id="206" dur="166" decel="50000">
                                          <p:stCondLst>
                                            <p:cond delay="1668"/>
                                          </p:stCondLst>
                                        </p:cTn>
                                        <p:tgtEl>
                                          <p:spTgt spid="96"/>
                                        </p:tgtEl>
                                      </p:cBhvr>
                                      <p:to x="100000" y="100000"/>
                                    </p:animScale>
                                    <p:animScale>
                                      <p:cBhvr>
                                        <p:cTn id="207" dur="26">
                                          <p:stCondLst>
                                            <p:cond delay="1808"/>
                                          </p:stCondLst>
                                        </p:cTn>
                                        <p:tgtEl>
                                          <p:spTgt spid="96"/>
                                        </p:tgtEl>
                                      </p:cBhvr>
                                      <p:to x="100000" y="95000"/>
                                    </p:animScale>
                                    <p:animScale>
                                      <p:cBhvr>
                                        <p:cTn id="208" dur="166" decel="50000">
                                          <p:stCondLst>
                                            <p:cond delay="1834"/>
                                          </p:stCondLst>
                                        </p:cTn>
                                        <p:tgtEl>
                                          <p:spTgt spid="96"/>
                                        </p:tgtEl>
                                      </p:cBhvr>
                                      <p:to x="100000" y="100000"/>
                                    </p:animScale>
                                  </p:childTnLst>
                                </p:cTn>
                              </p:par>
                              <p:par>
                                <p:cTn id="209" presetID="26" presetClass="entr" presetSubtype="0" fill="hold" grpId="0" nodeType="withEffect">
                                  <p:stCondLst>
                                    <p:cond delay="0"/>
                                  </p:stCondLst>
                                  <p:childTnLst>
                                    <p:set>
                                      <p:cBhvr>
                                        <p:cTn id="210" dur="1" fill="hold">
                                          <p:stCondLst>
                                            <p:cond delay="0"/>
                                          </p:stCondLst>
                                        </p:cTn>
                                        <p:tgtEl>
                                          <p:spTgt spid="94"/>
                                        </p:tgtEl>
                                        <p:attrNameLst>
                                          <p:attrName>style.visibility</p:attrName>
                                        </p:attrNameLst>
                                      </p:cBhvr>
                                      <p:to>
                                        <p:strVal val="visible"/>
                                      </p:to>
                                    </p:set>
                                    <p:animEffect transition="in" filter="wipe(down)">
                                      <p:cBhvr>
                                        <p:cTn id="211" dur="580">
                                          <p:stCondLst>
                                            <p:cond delay="0"/>
                                          </p:stCondLst>
                                        </p:cTn>
                                        <p:tgtEl>
                                          <p:spTgt spid="94"/>
                                        </p:tgtEl>
                                      </p:cBhvr>
                                    </p:animEffect>
                                    <p:anim calcmode="lin" valueType="num">
                                      <p:cBhvr>
                                        <p:cTn id="212" dur="182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213" dur="664"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214" dur="664" tmFilter="0, 0; 0.125,0.2665; 0.25,0.4; 0.375,0.465; 0.5,0.5;  0.625,0.535; 0.75,0.6; 0.875,0.7335; 1,1">
                                          <p:stCondLst>
                                            <p:cond delay="664"/>
                                          </p:stCondLst>
                                        </p:cTn>
                                        <p:tgtEl>
                                          <p:spTgt spid="94"/>
                                        </p:tgtEl>
                                        <p:attrNameLst>
                                          <p:attrName>ppt_y</p:attrName>
                                        </p:attrNameLst>
                                      </p:cBhvr>
                                      <p:tavLst>
                                        <p:tav tm="0" fmla="#ppt_y-sin(pi*$)/9">
                                          <p:val>
                                            <p:fltVal val="0"/>
                                          </p:val>
                                        </p:tav>
                                        <p:tav tm="100000">
                                          <p:val>
                                            <p:fltVal val="1"/>
                                          </p:val>
                                        </p:tav>
                                      </p:tavLst>
                                    </p:anim>
                                    <p:anim calcmode="lin" valueType="num">
                                      <p:cBhvr>
                                        <p:cTn id="215" dur="332" tmFilter="0, 0; 0.125,0.2665; 0.25,0.4; 0.375,0.465; 0.5,0.5;  0.625,0.535; 0.75,0.6; 0.875,0.7335; 1,1">
                                          <p:stCondLst>
                                            <p:cond delay="1324"/>
                                          </p:stCondLst>
                                        </p:cTn>
                                        <p:tgtEl>
                                          <p:spTgt spid="94"/>
                                        </p:tgtEl>
                                        <p:attrNameLst>
                                          <p:attrName>ppt_y</p:attrName>
                                        </p:attrNameLst>
                                      </p:cBhvr>
                                      <p:tavLst>
                                        <p:tav tm="0" fmla="#ppt_y-sin(pi*$)/27">
                                          <p:val>
                                            <p:fltVal val="0"/>
                                          </p:val>
                                        </p:tav>
                                        <p:tav tm="100000">
                                          <p:val>
                                            <p:fltVal val="1"/>
                                          </p:val>
                                        </p:tav>
                                      </p:tavLst>
                                    </p:anim>
                                    <p:anim calcmode="lin" valueType="num">
                                      <p:cBhvr>
                                        <p:cTn id="216" dur="164" tmFilter="0, 0; 0.125,0.2665; 0.25,0.4; 0.375,0.465; 0.5,0.5;  0.625,0.535; 0.75,0.6; 0.875,0.7335; 1,1">
                                          <p:stCondLst>
                                            <p:cond delay="1656"/>
                                          </p:stCondLst>
                                        </p:cTn>
                                        <p:tgtEl>
                                          <p:spTgt spid="94"/>
                                        </p:tgtEl>
                                        <p:attrNameLst>
                                          <p:attrName>ppt_y</p:attrName>
                                        </p:attrNameLst>
                                      </p:cBhvr>
                                      <p:tavLst>
                                        <p:tav tm="0" fmla="#ppt_y-sin(pi*$)/81">
                                          <p:val>
                                            <p:fltVal val="0"/>
                                          </p:val>
                                        </p:tav>
                                        <p:tav tm="100000">
                                          <p:val>
                                            <p:fltVal val="1"/>
                                          </p:val>
                                        </p:tav>
                                      </p:tavLst>
                                    </p:anim>
                                    <p:animScale>
                                      <p:cBhvr>
                                        <p:cTn id="217" dur="26">
                                          <p:stCondLst>
                                            <p:cond delay="650"/>
                                          </p:stCondLst>
                                        </p:cTn>
                                        <p:tgtEl>
                                          <p:spTgt spid="94"/>
                                        </p:tgtEl>
                                      </p:cBhvr>
                                      <p:to x="100000" y="60000"/>
                                    </p:animScale>
                                    <p:animScale>
                                      <p:cBhvr>
                                        <p:cTn id="218" dur="166" decel="50000">
                                          <p:stCondLst>
                                            <p:cond delay="676"/>
                                          </p:stCondLst>
                                        </p:cTn>
                                        <p:tgtEl>
                                          <p:spTgt spid="94"/>
                                        </p:tgtEl>
                                      </p:cBhvr>
                                      <p:to x="100000" y="100000"/>
                                    </p:animScale>
                                    <p:animScale>
                                      <p:cBhvr>
                                        <p:cTn id="219" dur="26">
                                          <p:stCondLst>
                                            <p:cond delay="1312"/>
                                          </p:stCondLst>
                                        </p:cTn>
                                        <p:tgtEl>
                                          <p:spTgt spid="94"/>
                                        </p:tgtEl>
                                      </p:cBhvr>
                                      <p:to x="100000" y="80000"/>
                                    </p:animScale>
                                    <p:animScale>
                                      <p:cBhvr>
                                        <p:cTn id="220" dur="166" decel="50000">
                                          <p:stCondLst>
                                            <p:cond delay="1338"/>
                                          </p:stCondLst>
                                        </p:cTn>
                                        <p:tgtEl>
                                          <p:spTgt spid="94"/>
                                        </p:tgtEl>
                                      </p:cBhvr>
                                      <p:to x="100000" y="100000"/>
                                    </p:animScale>
                                    <p:animScale>
                                      <p:cBhvr>
                                        <p:cTn id="221" dur="26">
                                          <p:stCondLst>
                                            <p:cond delay="1642"/>
                                          </p:stCondLst>
                                        </p:cTn>
                                        <p:tgtEl>
                                          <p:spTgt spid="94"/>
                                        </p:tgtEl>
                                      </p:cBhvr>
                                      <p:to x="100000" y="90000"/>
                                    </p:animScale>
                                    <p:animScale>
                                      <p:cBhvr>
                                        <p:cTn id="222" dur="166" decel="50000">
                                          <p:stCondLst>
                                            <p:cond delay="1668"/>
                                          </p:stCondLst>
                                        </p:cTn>
                                        <p:tgtEl>
                                          <p:spTgt spid="94"/>
                                        </p:tgtEl>
                                      </p:cBhvr>
                                      <p:to x="100000" y="100000"/>
                                    </p:animScale>
                                    <p:animScale>
                                      <p:cBhvr>
                                        <p:cTn id="223" dur="26">
                                          <p:stCondLst>
                                            <p:cond delay="1808"/>
                                          </p:stCondLst>
                                        </p:cTn>
                                        <p:tgtEl>
                                          <p:spTgt spid="94"/>
                                        </p:tgtEl>
                                      </p:cBhvr>
                                      <p:to x="100000" y="95000"/>
                                    </p:animScale>
                                    <p:animScale>
                                      <p:cBhvr>
                                        <p:cTn id="224" dur="166" decel="50000">
                                          <p:stCondLst>
                                            <p:cond delay="1834"/>
                                          </p:stCondLst>
                                        </p:cTn>
                                        <p:tgtEl>
                                          <p:spTgt spid="94"/>
                                        </p:tgtEl>
                                      </p:cBhvr>
                                      <p:to x="100000" y="100000"/>
                                    </p:animScale>
                                  </p:childTnLst>
                                </p:cTn>
                              </p:par>
                              <p:par>
                                <p:cTn id="225" presetID="26" presetClass="entr" presetSubtype="0" fill="hold" grpId="0" nodeType="withEffect">
                                  <p:stCondLst>
                                    <p:cond delay="0"/>
                                  </p:stCondLst>
                                  <p:childTnLst>
                                    <p:set>
                                      <p:cBhvr>
                                        <p:cTn id="226" dur="1" fill="hold">
                                          <p:stCondLst>
                                            <p:cond delay="0"/>
                                          </p:stCondLst>
                                        </p:cTn>
                                        <p:tgtEl>
                                          <p:spTgt spid="93"/>
                                        </p:tgtEl>
                                        <p:attrNameLst>
                                          <p:attrName>style.visibility</p:attrName>
                                        </p:attrNameLst>
                                      </p:cBhvr>
                                      <p:to>
                                        <p:strVal val="visible"/>
                                      </p:to>
                                    </p:set>
                                    <p:animEffect transition="in" filter="wipe(down)">
                                      <p:cBhvr>
                                        <p:cTn id="227" dur="580">
                                          <p:stCondLst>
                                            <p:cond delay="0"/>
                                          </p:stCondLst>
                                        </p:cTn>
                                        <p:tgtEl>
                                          <p:spTgt spid="93"/>
                                        </p:tgtEl>
                                      </p:cBhvr>
                                    </p:animEffect>
                                    <p:anim calcmode="lin" valueType="num">
                                      <p:cBhvr>
                                        <p:cTn id="228" dur="1822" tmFilter="0,0; 0.14,0.36; 0.43,0.73; 0.71,0.91; 1.0,1.0">
                                          <p:stCondLst>
                                            <p:cond delay="0"/>
                                          </p:stCondLst>
                                        </p:cTn>
                                        <p:tgtEl>
                                          <p:spTgt spid="93"/>
                                        </p:tgtEl>
                                        <p:attrNameLst>
                                          <p:attrName>ppt_x</p:attrName>
                                        </p:attrNameLst>
                                      </p:cBhvr>
                                      <p:tavLst>
                                        <p:tav tm="0">
                                          <p:val>
                                            <p:strVal val="#ppt_x-0.25"/>
                                          </p:val>
                                        </p:tav>
                                        <p:tav tm="100000">
                                          <p:val>
                                            <p:strVal val="#ppt_x"/>
                                          </p:val>
                                        </p:tav>
                                      </p:tavLst>
                                    </p:anim>
                                    <p:anim calcmode="lin" valueType="num">
                                      <p:cBhvr>
                                        <p:cTn id="229" dur="664" tmFilter="0.0,0.0; 0.25,0.07; 0.50,0.2; 0.75,0.467; 1.0,1.0">
                                          <p:stCondLst>
                                            <p:cond delay="0"/>
                                          </p:stCondLst>
                                        </p:cTn>
                                        <p:tgtEl>
                                          <p:spTgt spid="93"/>
                                        </p:tgtEl>
                                        <p:attrNameLst>
                                          <p:attrName>ppt_y</p:attrName>
                                        </p:attrNameLst>
                                      </p:cBhvr>
                                      <p:tavLst>
                                        <p:tav tm="0" fmla="#ppt_y-sin(pi*$)/3">
                                          <p:val>
                                            <p:fltVal val="0.5"/>
                                          </p:val>
                                        </p:tav>
                                        <p:tav tm="100000">
                                          <p:val>
                                            <p:fltVal val="1"/>
                                          </p:val>
                                        </p:tav>
                                      </p:tavLst>
                                    </p:anim>
                                    <p:anim calcmode="lin" valueType="num">
                                      <p:cBhvr>
                                        <p:cTn id="230" dur="664" tmFilter="0, 0; 0.125,0.2665; 0.25,0.4; 0.375,0.465; 0.5,0.5;  0.625,0.535; 0.75,0.6; 0.875,0.7335; 1,1">
                                          <p:stCondLst>
                                            <p:cond delay="664"/>
                                          </p:stCondLst>
                                        </p:cTn>
                                        <p:tgtEl>
                                          <p:spTgt spid="93"/>
                                        </p:tgtEl>
                                        <p:attrNameLst>
                                          <p:attrName>ppt_y</p:attrName>
                                        </p:attrNameLst>
                                      </p:cBhvr>
                                      <p:tavLst>
                                        <p:tav tm="0" fmla="#ppt_y-sin(pi*$)/9">
                                          <p:val>
                                            <p:fltVal val="0"/>
                                          </p:val>
                                        </p:tav>
                                        <p:tav tm="100000">
                                          <p:val>
                                            <p:fltVal val="1"/>
                                          </p:val>
                                        </p:tav>
                                      </p:tavLst>
                                    </p:anim>
                                    <p:anim calcmode="lin" valueType="num">
                                      <p:cBhvr>
                                        <p:cTn id="231" dur="332" tmFilter="0, 0; 0.125,0.2665; 0.25,0.4; 0.375,0.465; 0.5,0.5;  0.625,0.535; 0.75,0.6; 0.875,0.7335; 1,1">
                                          <p:stCondLst>
                                            <p:cond delay="1324"/>
                                          </p:stCondLst>
                                        </p:cTn>
                                        <p:tgtEl>
                                          <p:spTgt spid="93"/>
                                        </p:tgtEl>
                                        <p:attrNameLst>
                                          <p:attrName>ppt_y</p:attrName>
                                        </p:attrNameLst>
                                      </p:cBhvr>
                                      <p:tavLst>
                                        <p:tav tm="0" fmla="#ppt_y-sin(pi*$)/27">
                                          <p:val>
                                            <p:fltVal val="0"/>
                                          </p:val>
                                        </p:tav>
                                        <p:tav tm="100000">
                                          <p:val>
                                            <p:fltVal val="1"/>
                                          </p:val>
                                        </p:tav>
                                      </p:tavLst>
                                    </p:anim>
                                    <p:anim calcmode="lin" valueType="num">
                                      <p:cBhvr>
                                        <p:cTn id="232" dur="164" tmFilter="0, 0; 0.125,0.2665; 0.25,0.4; 0.375,0.465; 0.5,0.5;  0.625,0.535; 0.75,0.6; 0.875,0.7335; 1,1">
                                          <p:stCondLst>
                                            <p:cond delay="1656"/>
                                          </p:stCondLst>
                                        </p:cTn>
                                        <p:tgtEl>
                                          <p:spTgt spid="93"/>
                                        </p:tgtEl>
                                        <p:attrNameLst>
                                          <p:attrName>ppt_y</p:attrName>
                                        </p:attrNameLst>
                                      </p:cBhvr>
                                      <p:tavLst>
                                        <p:tav tm="0" fmla="#ppt_y-sin(pi*$)/81">
                                          <p:val>
                                            <p:fltVal val="0"/>
                                          </p:val>
                                        </p:tav>
                                        <p:tav tm="100000">
                                          <p:val>
                                            <p:fltVal val="1"/>
                                          </p:val>
                                        </p:tav>
                                      </p:tavLst>
                                    </p:anim>
                                    <p:animScale>
                                      <p:cBhvr>
                                        <p:cTn id="233" dur="26">
                                          <p:stCondLst>
                                            <p:cond delay="650"/>
                                          </p:stCondLst>
                                        </p:cTn>
                                        <p:tgtEl>
                                          <p:spTgt spid="93"/>
                                        </p:tgtEl>
                                      </p:cBhvr>
                                      <p:to x="100000" y="60000"/>
                                    </p:animScale>
                                    <p:animScale>
                                      <p:cBhvr>
                                        <p:cTn id="234" dur="166" decel="50000">
                                          <p:stCondLst>
                                            <p:cond delay="676"/>
                                          </p:stCondLst>
                                        </p:cTn>
                                        <p:tgtEl>
                                          <p:spTgt spid="93"/>
                                        </p:tgtEl>
                                      </p:cBhvr>
                                      <p:to x="100000" y="100000"/>
                                    </p:animScale>
                                    <p:animScale>
                                      <p:cBhvr>
                                        <p:cTn id="235" dur="26">
                                          <p:stCondLst>
                                            <p:cond delay="1312"/>
                                          </p:stCondLst>
                                        </p:cTn>
                                        <p:tgtEl>
                                          <p:spTgt spid="93"/>
                                        </p:tgtEl>
                                      </p:cBhvr>
                                      <p:to x="100000" y="80000"/>
                                    </p:animScale>
                                    <p:animScale>
                                      <p:cBhvr>
                                        <p:cTn id="236" dur="166" decel="50000">
                                          <p:stCondLst>
                                            <p:cond delay="1338"/>
                                          </p:stCondLst>
                                        </p:cTn>
                                        <p:tgtEl>
                                          <p:spTgt spid="93"/>
                                        </p:tgtEl>
                                      </p:cBhvr>
                                      <p:to x="100000" y="100000"/>
                                    </p:animScale>
                                    <p:animScale>
                                      <p:cBhvr>
                                        <p:cTn id="237" dur="26">
                                          <p:stCondLst>
                                            <p:cond delay="1642"/>
                                          </p:stCondLst>
                                        </p:cTn>
                                        <p:tgtEl>
                                          <p:spTgt spid="93"/>
                                        </p:tgtEl>
                                      </p:cBhvr>
                                      <p:to x="100000" y="90000"/>
                                    </p:animScale>
                                    <p:animScale>
                                      <p:cBhvr>
                                        <p:cTn id="238" dur="166" decel="50000">
                                          <p:stCondLst>
                                            <p:cond delay="1668"/>
                                          </p:stCondLst>
                                        </p:cTn>
                                        <p:tgtEl>
                                          <p:spTgt spid="93"/>
                                        </p:tgtEl>
                                      </p:cBhvr>
                                      <p:to x="100000" y="100000"/>
                                    </p:animScale>
                                    <p:animScale>
                                      <p:cBhvr>
                                        <p:cTn id="239" dur="26">
                                          <p:stCondLst>
                                            <p:cond delay="1808"/>
                                          </p:stCondLst>
                                        </p:cTn>
                                        <p:tgtEl>
                                          <p:spTgt spid="93"/>
                                        </p:tgtEl>
                                      </p:cBhvr>
                                      <p:to x="100000" y="95000"/>
                                    </p:animScale>
                                    <p:animScale>
                                      <p:cBhvr>
                                        <p:cTn id="240" dur="166" decel="50000">
                                          <p:stCondLst>
                                            <p:cond delay="1834"/>
                                          </p:stCondLst>
                                        </p:cTn>
                                        <p:tgtEl>
                                          <p:spTgt spid="93"/>
                                        </p:tgtEl>
                                      </p:cBhvr>
                                      <p:to x="100000" y="100000"/>
                                    </p:animScale>
                                  </p:childTnLst>
                                </p:cTn>
                              </p:par>
                              <p:par>
                                <p:cTn id="241" presetID="26" presetClass="entr" presetSubtype="0" fill="hold" grpId="0" nodeType="withEffect">
                                  <p:stCondLst>
                                    <p:cond delay="0"/>
                                  </p:stCondLst>
                                  <p:childTnLst>
                                    <p:set>
                                      <p:cBhvr>
                                        <p:cTn id="242" dur="1" fill="hold">
                                          <p:stCondLst>
                                            <p:cond delay="0"/>
                                          </p:stCondLst>
                                        </p:cTn>
                                        <p:tgtEl>
                                          <p:spTgt spid="95"/>
                                        </p:tgtEl>
                                        <p:attrNameLst>
                                          <p:attrName>style.visibility</p:attrName>
                                        </p:attrNameLst>
                                      </p:cBhvr>
                                      <p:to>
                                        <p:strVal val="visible"/>
                                      </p:to>
                                    </p:set>
                                    <p:animEffect transition="in" filter="wipe(down)">
                                      <p:cBhvr>
                                        <p:cTn id="243" dur="580">
                                          <p:stCondLst>
                                            <p:cond delay="0"/>
                                          </p:stCondLst>
                                        </p:cTn>
                                        <p:tgtEl>
                                          <p:spTgt spid="95"/>
                                        </p:tgtEl>
                                      </p:cBhvr>
                                    </p:animEffect>
                                    <p:anim calcmode="lin" valueType="num">
                                      <p:cBhvr>
                                        <p:cTn id="244" dur="1822" tmFilter="0,0; 0.14,0.36; 0.43,0.73; 0.71,0.91; 1.0,1.0">
                                          <p:stCondLst>
                                            <p:cond delay="0"/>
                                          </p:stCondLst>
                                        </p:cTn>
                                        <p:tgtEl>
                                          <p:spTgt spid="95"/>
                                        </p:tgtEl>
                                        <p:attrNameLst>
                                          <p:attrName>ppt_x</p:attrName>
                                        </p:attrNameLst>
                                      </p:cBhvr>
                                      <p:tavLst>
                                        <p:tav tm="0">
                                          <p:val>
                                            <p:strVal val="#ppt_x-0.25"/>
                                          </p:val>
                                        </p:tav>
                                        <p:tav tm="100000">
                                          <p:val>
                                            <p:strVal val="#ppt_x"/>
                                          </p:val>
                                        </p:tav>
                                      </p:tavLst>
                                    </p:anim>
                                    <p:anim calcmode="lin" valueType="num">
                                      <p:cBhvr>
                                        <p:cTn id="245" dur="664" tmFilter="0.0,0.0; 0.25,0.07; 0.50,0.2; 0.75,0.467; 1.0,1.0">
                                          <p:stCondLst>
                                            <p:cond delay="0"/>
                                          </p:stCondLst>
                                        </p:cTn>
                                        <p:tgtEl>
                                          <p:spTgt spid="95"/>
                                        </p:tgtEl>
                                        <p:attrNameLst>
                                          <p:attrName>ppt_y</p:attrName>
                                        </p:attrNameLst>
                                      </p:cBhvr>
                                      <p:tavLst>
                                        <p:tav tm="0" fmla="#ppt_y-sin(pi*$)/3">
                                          <p:val>
                                            <p:fltVal val="0.5"/>
                                          </p:val>
                                        </p:tav>
                                        <p:tav tm="100000">
                                          <p:val>
                                            <p:fltVal val="1"/>
                                          </p:val>
                                        </p:tav>
                                      </p:tavLst>
                                    </p:anim>
                                    <p:anim calcmode="lin" valueType="num">
                                      <p:cBhvr>
                                        <p:cTn id="246" dur="664" tmFilter="0, 0; 0.125,0.2665; 0.25,0.4; 0.375,0.465; 0.5,0.5;  0.625,0.535; 0.75,0.6; 0.875,0.7335; 1,1">
                                          <p:stCondLst>
                                            <p:cond delay="664"/>
                                          </p:stCondLst>
                                        </p:cTn>
                                        <p:tgtEl>
                                          <p:spTgt spid="95"/>
                                        </p:tgtEl>
                                        <p:attrNameLst>
                                          <p:attrName>ppt_y</p:attrName>
                                        </p:attrNameLst>
                                      </p:cBhvr>
                                      <p:tavLst>
                                        <p:tav tm="0" fmla="#ppt_y-sin(pi*$)/9">
                                          <p:val>
                                            <p:fltVal val="0"/>
                                          </p:val>
                                        </p:tav>
                                        <p:tav tm="100000">
                                          <p:val>
                                            <p:fltVal val="1"/>
                                          </p:val>
                                        </p:tav>
                                      </p:tavLst>
                                    </p:anim>
                                    <p:anim calcmode="lin" valueType="num">
                                      <p:cBhvr>
                                        <p:cTn id="247" dur="332" tmFilter="0, 0; 0.125,0.2665; 0.25,0.4; 0.375,0.465; 0.5,0.5;  0.625,0.535; 0.75,0.6; 0.875,0.7335; 1,1">
                                          <p:stCondLst>
                                            <p:cond delay="1324"/>
                                          </p:stCondLst>
                                        </p:cTn>
                                        <p:tgtEl>
                                          <p:spTgt spid="95"/>
                                        </p:tgtEl>
                                        <p:attrNameLst>
                                          <p:attrName>ppt_y</p:attrName>
                                        </p:attrNameLst>
                                      </p:cBhvr>
                                      <p:tavLst>
                                        <p:tav tm="0" fmla="#ppt_y-sin(pi*$)/27">
                                          <p:val>
                                            <p:fltVal val="0"/>
                                          </p:val>
                                        </p:tav>
                                        <p:tav tm="100000">
                                          <p:val>
                                            <p:fltVal val="1"/>
                                          </p:val>
                                        </p:tav>
                                      </p:tavLst>
                                    </p:anim>
                                    <p:anim calcmode="lin" valueType="num">
                                      <p:cBhvr>
                                        <p:cTn id="248" dur="164" tmFilter="0, 0; 0.125,0.2665; 0.25,0.4; 0.375,0.465; 0.5,0.5;  0.625,0.535; 0.75,0.6; 0.875,0.7335; 1,1">
                                          <p:stCondLst>
                                            <p:cond delay="1656"/>
                                          </p:stCondLst>
                                        </p:cTn>
                                        <p:tgtEl>
                                          <p:spTgt spid="95"/>
                                        </p:tgtEl>
                                        <p:attrNameLst>
                                          <p:attrName>ppt_y</p:attrName>
                                        </p:attrNameLst>
                                      </p:cBhvr>
                                      <p:tavLst>
                                        <p:tav tm="0" fmla="#ppt_y-sin(pi*$)/81">
                                          <p:val>
                                            <p:fltVal val="0"/>
                                          </p:val>
                                        </p:tav>
                                        <p:tav tm="100000">
                                          <p:val>
                                            <p:fltVal val="1"/>
                                          </p:val>
                                        </p:tav>
                                      </p:tavLst>
                                    </p:anim>
                                    <p:animScale>
                                      <p:cBhvr>
                                        <p:cTn id="249" dur="26">
                                          <p:stCondLst>
                                            <p:cond delay="650"/>
                                          </p:stCondLst>
                                        </p:cTn>
                                        <p:tgtEl>
                                          <p:spTgt spid="95"/>
                                        </p:tgtEl>
                                      </p:cBhvr>
                                      <p:to x="100000" y="60000"/>
                                    </p:animScale>
                                    <p:animScale>
                                      <p:cBhvr>
                                        <p:cTn id="250" dur="166" decel="50000">
                                          <p:stCondLst>
                                            <p:cond delay="676"/>
                                          </p:stCondLst>
                                        </p:cTn>
                                        <p:tgtEl>
                                          <p:spTgt spid="95"/>
                                        </p:tgtEl>
                                      </p:cBhvr>
                                      <p:to x="100000" y="100000"/>
                                    </p:animScale>
                                    <p:animScale>
                                      <p:cBhvr>
                                        <p:cTn id="251" dur="26">
                                          <p:stCondLst>
                                            <p:cond delay="1312"/>
                                          </p:stCondLst>
                                        </p:cTn>
                                        <p:tgtEl>
                                          <p:spTgt spid="95"/>
                                        </p:tgtEl>
                                      </p:cBhvr>
                                      <p:to x="100000" y="80000"/>
                                    </p:animScale>
                                    <p:animScale>
                                      <p:cBhvr>
                                        <p:cTn id="252" dur="166" decel="50000">
                                          <p:stCondLst>
                                            <p:cond delay="1338"/>
                                          </p:stCondLst>
                                        </p:cTn>
                                        <p:tgtEl>
                                          <p:spTgt spid="95"/>
                                        </p:tgtEl>
                                      </p:cBhvr>
                                      <p:to x="100000" y="100000"/>
                                    </p:animScale>
                                    <p:animScale>
                                      <p:cBhvr>
                                        <p:cTn id="253" dur="26">
                                          <p:stCondLst>
                                            <p:cond delay="1642"/>
                                          </p:stCondLst>
                                        </p:cTn>
                                        <p:tgtEl>
                                          <p:spTgt spid="95"/>
                                        </p:tgtEl>
                                      </p:cBhvr>
                                      <p:to x="100000" y="90000"/>
                                    </p:animScale>
                                    <p:animScale>
                                      <p:cBhvr>
                                        <p:cTn id="254" dur="166" decel="50000">
                                          <p:stCondLst>
                                            <p:cond delay="1668"/>
                                          </p:stCondLst>
                                        </p:cTn>
                                        <p:tgtEl>
                                          <p:spTgt spid="95"/>
                                        </p:tgtEl>
                                      </p:cBhvr>
                                      <p:to x="100000" y="100000"/>
                                    </p:animScale>
                                    <p:animScale>
                                      <p:cBhvr>
                                        <p:cTn id="255" dur="26">
                                          <p:stCondLst>
                                            <p:cond delay="1808"/>
                                          </p:stCondLst>
                                        </p:cTn>
                                        <p:tgtEl>
                                          <p:spTgt spid="95"/>
                                        </p:tgtEl>
                                      </p:cBhvr>
                                      <p:to x="100000" y="95000"/>
                                    </p:animScale>
                                    <p:animScale>
                                      <p:cBhvr>
                                        <p:cTn id="256" dur="166" decel="50000">
                                          <p:stCondLst>
                                            <p:cond delay="1834"/>
                                          </p:stCondLst>
                                        </p:cTn>
                                        <p:tgtEl>
                                          <p:spTgt spid="95"/>
                                        </p:tgtEl>
                                      </p:cBhvr>
                                      <p:to x="100000" y="100000"/>
                                    </p:animScale>
                                  </p:childTnLst>
                                </p:cTn>
                              </p:par>
                              <p:par>
                                <p:cTn id="257" presetID="26" presetClass="entr" presetSubtype="0" fill="hold" grpId="0" nodeType="withEffect">
                                  <p:stCondLst>
                                    <p:cond delay="0"/>
                                  </p:stCondLst>
                                  <p:childTnLst>
                                    <p:set>
                                      <p:cBhvr>
                                        <p:cTn id="258" dur="1" fill="hold">
                                          <p:stCondLst>
                                            <p:cond delay="0"/>
                                          </p:stCondLst>
                                        </p:cTn>
                                        <p:tgtEl>
                                          <p:spTgt spid="69"/>
                                        </p:tgtEl>
                                        <p:attrNameLst>
                                          <p:attrName>style.visibility</p:attrName>
                                        </p:attrNameLst>
                                      </p:cBhvr>
                                      <p:to>
                                        <p:strVal val="visible"/>
                                      </p:to>
                                    </p:set>
                                    <p:animEffect transition="in" filter="wipe(down)">
                                      <p:cBhvr>
                                        <p:cTn id="259" dur="580">
                                          <p:stCondLst>
                                            <p:cond delay="0"/>
                                          </p:stCondLst>
                                        </p:cTn>
                                        <p:tgtEl>
                                          <p:spTgt spid="69"/>
                                        </p:tgtEl>
                                      </p:cBhvr>
                                    </p:animEffect>
                                    <p:anim calcmode="lin" valueType="num">
                                      <p:cBhvr>
                                        <p:cTn id="260" dur="1822" tmFilter="0,0; 0.14,0.36; 0.43,0.73; 0.71,0.91; 1.0,1.0">
                                          <p:stCondLst>
                                            <p:cond delay="0"/>
                                          </p:stCondLst>
                                        </p:cTn>
                                        <p:tgtEl>
                                          <p:spTgt spid="69"/>
                                        </p:tgtEl>
                                        <p:attrNameLst>
                                          <p:attrName>ppt_x</p:attrName>
                                        </p:attrNameLst>
                                      </p:cBhvr>
                                      <p:tavLst>
                                        <p:tav tm="0">
                                          <p:val>
                                            <p:strVal val="#ppt_x-0.25"/>
                                          </p:val>
                                        </p:tav>
                                        <p:tav tm="100000">
                                          <p:val>
                                            <p:strVal val="#ppt_x"/>
                                          </p:val>
                                        </p:tav>
                                      </p:tavLst>
                                    </p:anim>
                                    <p:anim calcmode="lin" valueType="num">
                                      <p:cBhvr>
                                        <p:cTn id="261" dur="664" tmFilter="0.0,0.0; 0.25,0.07; 0.50,0.2; 0.75,0.467; 1.0,1.0">
                                          <p:stCondLst>
                                            <p:cond delay="0"/>
                                          </p:stCondLst>
                                        </p:cTn>
                                        <p:tgtEl>
                                          <p:spTgt spid="69"/>
                                        </p:tgtEl>
                                        <p:attrNameLst>
                                          <p:attrName>ppt_y</p:attrName>
                                        </p:attrNameLst>
                                      </p:cBhvr>
                                      <p:tavLst>
                                        <p:tav tm="0" fmla="#ppt_y-sin(pi*$)/3">
                                          <p:val>
                                            <p:fltVal val="0.5"/>
                                          </p:val>
                                        </p:tav>
                                        <p:tav tm="100000">
                                          <p:val>
                                            <p:fltVal val="1"/>
                                          </p:val>
                                        </p:tav>
                                      </p:tavLst>
                                    </p:anim>
                                    <p:anim calcmode="lin" valueType="num">
                                      <p:cBhvr>
                                        <p:cTn id="262" dur="664" tmFilter="0, 0; 0.125,0.2665; 0.25,0.4; 0.375,0.465; 0.5,0.5;  0.625,0.535; 0.75,0.6; 0.875,0.7335; 1,1">
                                          <p:stCondLst>
                                            <p:cond delay="664"/>
                                          </p:stCondLst>
                                        </p:cTn>
                                        <p:tgtEl>
                                          <p:spTgt spid="69"/>
                                        </p:tgtEl>
                                        <p:attrNameLst>
                                          <p:attrName>ppt_y</p:attrName>
                                        </p:attrNameLst>
                                      </p:cBhvr>
                                      <p:tavLst>
                                        <p:tav tm="0" fmla="#ppt_y-sin(pi*$)/9">
                                          <p:val>
                                            <p:fltVal val="0"/>
                                          </p:val>
                                        </p:tav>
                                        <p:tav tm="100000">
                                          <p:val>
                                            <p:fltVal val="1"/>
                                          </p:val>
                                        </p:tav>
                                      </p:tavLst>
                                    </p:anim>
                                    <p:anim calcmode="lin" valueType="num">
                                      <p:cBhvr>
                                        <p:cTn id="263" dur="332" tmFilter="0, 0; 0.125,0.2665; 0.25,0.4; 0.375,0.465; 0.5,0.5;  0.625,0.535; 0.75,0.6; 0.875,0.7335; 1,1">
                                          <p:stCondLst>
                                            <p:cond delay="1324"/>
                                          </p:stCondLst>
                                        </p:cTn>
                                        <p:tgtEl>
                                          <p:spTgt spid="69"/>
                                        </p:tgtEl>
                                        <p:attrNameLst>
                                          <p:attrName>ppt_y</p:attrName>
                                        </p:attrNameLst>
                                      </p:cBhvr>
                                      <p:tavLst>
                                        <p:tav tm="0" fmla="#ppt_y-sin(pi*$)/27">
                                          <p:val>
                                            <p:fltVal val="0"/>
                                          </p:val>
                                        </p:tav>
                                        <p:tav tm="100000">
                                          <p:val>
                                            <p:fltVal val="1"/>
                                          </p:val>
                                        </p:tav>
                                      </p:tavLst>
                                    </p:anim>
                                    <p:anim calcmode="lin" valueType="num">
                                      <p:cBhvr>
                                        <p:cTn id="264" dur="164" tmFilter="0, 0; 0.125,0.2665; 0.25,0.4; 0.375,0.465; 0.5,0.5;  0.625,0.535; 0.75,0.6; 0.875,0.7335; 1,1">
                                          <p:stCondLst>
                                            <p:cond delay="1656"/>
                                          </p:stCondLst>
                                        </p:cTn>
                                        <p:tgtEl>
                                          <p:spTgt spid="69"/>
                                        </p:tgtEl>
                                        <p:attrNameLst>
                                          <p:attrName>ppt_y</p:attrName>
                                        </p:attrNameLst>
                                      </p:cBhvr>
                                      <p:tavLst>
                                        <p:tav tm="0" fmla="#ppt_y-sin(pi*$)/81">
                                          <p:val>
                                            <p:fltVal val="0"/>
                                          </p:val>
                                        </p:tav>
                                        <p:tav tm="100000">
                                          <p:val>
                                            <p:fltVal val="1"/>
                                          </p:val>
                                        </p:tav>
                                      </p:tavLst>
                                    </p:anim>
                                    <p:animScale>
                                      <p:cBhvr>
                                        <p:cTn id="265" dur="26">
                                          <p:stCondLst>
                                            <p:cond delay="650"/>
                                          </p:stCondLst>
                                        </p:cTn>
                                        <p:tgtEl>
                                          <p:spTgt spid="69"/>
                                        </p:tgtEl>
                                      </p:cBhvr>
                                      <p:to x="100000" y="60000"/>
                                    </p:animScale>
                                    <p:animScale>
                                      <p:cBhvr>
                                        <p:cTn id="266" dur="166" decel="50000">
                                          <p:stCondLst>
                                            <p:cond delay="676"/>
                                          </p:stCondLst>
                                        </p:cTn>
                                        <p:tgtEl>
                                          <p:spTgt spid="69"/>
                                        </p:tgtEl>
                                      </p:cBhvr>
                                      <p:to x="100000" y="100000"/>
                                    </p:animScale>
                                    <p:animScale>
                                      <p:cBhvr>
                                        <p:cTn id="267" dur="26">
                                          <p:stCondLst>
                                            <p:cond delay="1312"/>
                                          </p:stCondLst>
                                        </p:cTn>
                                        <p:tgtEl>
                                          <p:spTgt spid="69"/>
                                        </p:tgtEl>
                                      </p:cBhvr>
                                      <p:to x="100000" y="80000"/>
                                    </p:animScale>
                                    <p:animScale>
                                      <p:cBhvr>
                                        <p:cTn id="268" dur="166" decel="50000">
                                          <p:stCondLst>
                                            <p:cond delay="1338"/>
                                          </p:stCondLst>
                                        </p:cTn>
                                        <p:tgtEl>
                                          <p:spTgt spid="69"/>
                                        </p:tgtEl>
                                      </p:cBhvr>
                                      <p:to x="100000" y="100000"/>
                                    </p:animScale>
                                    <p:animScale>
                                      <p:cBhvr>
                                        <p:cTn id="269" dur="26">
                                          <p:stCondLst>
                                            <p:cond delay="1642"/>
                                          </p:stCondLst>
                                        </p:cTn>
                                        <p:tgtEl>
                                          <p:spTgt spid="69"/>
                                        </p:tgtEl>
                                      </p:cBhvr>
                                      <p:to x="100000" y="90000"/>
                                    </p:animScale>
                                    <p:animScale>
                                      <p:cBhvr>
                                        <p:cTn id="270" dur="166" decel="50000">
                                          <p:stCondLst>
                                            <p:cond delay="1668"/>
                                          </p:stCondLst>
                                        </p:cTn>
                                        <p:tgtEl>
                                          <p:spTgt spid="69"/>
                                        </p:tgtEl>
                                      </p:cBhvr>
                                      <p:to x="100000" y="100000"/>
                                    </p:animScale>
                                    <p:animScale>
                                      <p:cBhvr>
                                        <p:cTn id="271" dur="26">
                                          <p:stCondLst>
                                            <p:cond delay="1808"/>
                                          </p:stCondLst>
                                        </p:cTn>
                                        <p:tgtEl>
                                          <p:spTgt spid="69"/>
                                        </p:tgtEl>
                                      </p:cBhvr>
                                      <p:to x="100000" y="95000"/>
                                    </p:animScale>
                                    <p:animScale>
                                      <p:cBhvr>
                                        <p:cTn id="272" dur="166" decel="50000">
                                          <p:stCondLst>
                                            <p:cond delay="1834"/>
                                          </p:stCondLst>
                                        </p:cTn>
                                        <p:tgtEl>
                                          <p:spTgt spid="69"/>
                                        </p:tgtEl>
                                      </p:cBhvr>
                                      <p:to x="100000" y="100000"/>
                                    </p:animScale>
                                  </p:childTnLst>
                                </p:cTn>
                              </p:par>
                              <p:par>
                                <p:cTn id="273" presetID="26" presetClass="entr" presetSubtype="0" fill="hold" grpId="0" nodeType="withEffect">
                                  <p:stCondLst>
                                    <p:cond delay="0"/>
                                  </p:stCondLst>
                                  <p:childTnLst>
                                    <p:set>
                                      <p:cBhvr>
                                        <p:cTn id="274" dur="1" fill="hold">
                                          <p:stCondLst>
                                            <p:cond delay="0"/>
                                          </p:stCondLst>
                                        </p:cTn>
                                        <p:tgtEl>
                                          <p:spTgt spid="70"/>
                                        </p:tgtEl>
                                        <p:attrNameLst>
                                          <p:attrName>style.visibility</p:attrName>
                                        </p:attrNameLst>
                                      </p:cBhvr>
                                      <p:to>
                                        <p:strVal val="visible"/>
                                      </p:to>
                                    </p:set>
                                    <p:animEffect transition="in" filter="wipe(down)">
                                      <p:cBhvr>
                                        <p:cTn id="275" dur="580">
                                          <p:stCondLst>
                                            <p:cond delay="0"/>
                                          </p:stCondLst>
                                        </p:cTn>
                                        <p:tgtEl>
                                          <p:spTgt spid="70"/>
                                        </p:tgtEl>
                                      </p:cBhvr>
                                    </p:animEffect>
                                    <p:anim calcmode="lin" valueType="num">
                                      <p:cBhvr>
                                        <p:cTn id="276" dur="1822" tmFilter="0,0; 0.14,0.36; 0.43,0.73; 0.71,0.91; 1.0,1.0">
                                          <p:stCondLst>
                                            <p:cond delay="0"/>
                                          </p:stCondLst>
                                        </p:cTn>
                                        <p:tgtEl>
                                          <p:spTgt spid="70"/>
                                        </p:tgtEl>
                                        <p:attrNameLst>
                                          <p:attrName>ppt_x</p:attrName>
                                        </p:attrNameLst>
                                      </p:cBhvr>
                                      <p:tavLst>
                                        <p:tav tm="0">
                                          <p:val>
                                            <p:strVal val="#ppt_x-0.25"/>
                                          </p:val>
                                        </p:tav>
                                        <p:tav tm="100000">
                                          <p:val>
                                            <p:strVal val="#ppt_x"/>
                                          </p:val>
                                        </p:tav>
                                      </p:tavLst>
                                    </p:anim>
                                    <p:anim calcmode="lin" valueType="num">
                                      <p:cBhvr>
                                        <p:cTn id="277" dur="664" tmFilter="0.0,0.0; 0.25,0.07; 0.50,0.2; 0.75,0.467; 1.0,1.0">
                                          <p:stCondLst>
                                            <p:cond delay="0"/>
                                          </p:stCondLst>
                                        </p:cTn>
                                        <p:tgtEl>
                                          <p:spTgt spid="70"/>
                                        </p:tgtEl>
                                        <p:attrNameLst>
                                          <p:attrName>ppt_y</p:attrName>
                                        </p:attrNameLst>
                                      </p:cBhvr>
                                      <p:tavLst>
                                        <p:tav tm="0" fmla="#ppt_y-sin(pi*$)/3">
                                          <p:val>
                                            <p:fltVal val="0.5"/>
                                          </p:val>
                                        </p:tav>
                                        <p:tav tm="100000">
                                          <p:val>
                                            <p:fltVal val="1"/>
                                          </p:val>
                                        </p:tav>
                                      </p:tavLst>
                                    </p:anim>
                                    <p:anim calcmode="lin" valueType="num">
                                      <p:cBhvr>
                                        <p:cTn id="278" dur="664" tmFilter="0, 0; 0.125,0.2665; 0.25,0.4; 0.375,0.465; 0.5,0.5;  0.625,0.535; 0.75,0.6; 0.875,0.7335; 1,1">
                                          <p:stCondLst>
                                            <p:cond delay="664"/>
                                          </p:stCondLst>
                                        </p:cTn>
                                        <p:tgtEl>
                                          <p:spTgt spid="70"/>
                                        </p:tgtEl>
                                        <p:attrNameLst>
                                          <p:attrName>ppt_y</p:attrName>
                                        </p:attrNameLst>
                                      </p:cBhvr>
                                      <p:tavLst>
                                        <p:tav tm="0" fmla="#ppt_y-sin(pi*$)/9">
                                          <p:val>
                                            <p:fltVal val="0"/>
                                          </p:val>
                                        </p:tav>
                                        <p:tav tm="100000">
                                          <p:val>
                                            <p:fltVal val="1"/>
                                          </p:val>
                                        </p:tav>
                                      </p:tavLst>
                                    </p:anim>
                                    <p:anim calcmode="lin" valueType="num">
                                      <p:cBhvr>
                                        <p:cTn id="279" dur="332" tmFilter="0, 0; 0.125,0.2665; 0.25,0.4; 0.375,0.465; 0.5,0.5;  0.625,0.535; 0.75,0.6; 0.875,0.7335; 1,1">
                                          <p:stCondLst>
                                            <p:cond delay="1324"/>
                                          </p:stCondLst>
                                        </p:cTn>
                                        <p:tgtEl>
                                          <p:spTgt spid="70"/>
                                        </p:tgtEl>
                                        <p:attrNameLst>
                                          <p:attrName>ppt_y</p:attrName>
                                        </p:attrNameLst>
                                      </p:cBhvr>
                                      <p:tavLst>
                                        <p:tav tm="0" fmla="#ppt_y-sin(pi*$)/27">
                                          <p:val>
                                            <p:fltVal val="0"/>
                                          </p:val>
                                        </p:tav>
                                        <p:tav tm="100000">
                                          <p:val>
                                            <p:fltVal val="1"/>
                                          </p:val>
                                        </p:tav>
                                      </p:tavLst>
                                    </p:anim>
                                    <p:anim calcmode="lin" valueType="num">
                                      <p:cBhvr>
                                        <p:cTn id="280" dur="164" tmFilter="0, 0; 0.125,0.2665; 0.25,0.4; 0.375,0.465; 0.5,0.5;  0.625,0.535; 0.75,0.6; 0.875,0.7335; 1,1">
                                          <p:stCondLst>
                                            <p:cond delay="1656"/>
                                          </p:stCondLst>
                                        </p:cTn>
                                        <p:tgtEl>
                                          <p:spTgt spid="70"/>
                                        </p:tgtEl>
                                        <p:attrNameLst>
                                          <p:attrName>ppt_y</p:attrName>
                                        </p:attrNameLst>
                                      </p:cBhvr>
                                      <p:tavLst>
                                        <p:tav tm="0" fmla="#ppt_y-sin(pi*$)/81">
                                          <p:val>
                                            <p:fltVal val="0"/>
                                          </p:val>
                                        </p:tav>
                                        <p:tav tm="100000">
                                          <p:val>
                                            <p:fltVal val="1"/>
                                          </p:val>
                                        </p:tav>
                                      </p:tavLst>
                                    </p:anim>
                                    <p:animScale>
                                      <p:cBhvr>
                                        <p:cTn id="281" dur="26">
                                          <p:stCondLst>
                                            <p:cond delay="650"/>
                                          </p:stCondLst>
                                        </p:cTn>
                                        <p:tgtEl>
                                          <p:spTgt spid="70"/>
                                        </p:tgtEl>
                                      </p:cBhvr>
                                      <p:to x="100000" y="60000"/>
                                    </p:animScale>
                                    <p:animScale>
                                      <p:cBhvr>
                                        <p:cTn id="282" dur="166" decel="50000">
                                          <p:stCondLst>
                                            <p:cond delay="676"/>
                                          </p:stCondLst>
                                        </p:cTn>
                                        <p:tgtEl>
                                          <p:spTgt spid="70"/>
                                        </p:tgtEl>
                                      </p:cBhvr>
                                      <p:to x="100000" y="100000"/>
                                    </p:animScale>
                                    <p:animScale>
                                      <p:cBhvr>
                                        <p:cTn id="283" dur="26">
                                          <p:stCondLst>
                                            <p:cond delay="1312"/>
                                          </p:stCondLst>
                                        </p:cTn>
                                        <p:tgtEl>
                                          <p:spTgt spid="70"/>
                                        </p:tgtEl>
                                      </p:cBhvr>
                                      <p:to x="100000" y="80000"/>
                                    </p:animScale>
                                    <p:animScale>
                                      <p:cBhvr>
                                        <p:cTn id="284" dur="166" decel="50000">
                                          <p:stCondLst>
                                            <p:cond delay="1338"/>
                                          </p:stCondLst>
                                        </p:cTn>
                                        <p:tgtEl>
                                          <p:spTgt spid="70"/>
                                        </p:tgtEl>
                                      </p:cBhvr>
                                      <p:to x="100000" y="100000"/>
                                    </p:animScale>
                                    <p:animScale>
                                      <p:cBhvr>
                                        <p:cTn id="285" dur="26">
                                          <p:stCondLst>
                                            <p:cond delay="1642"/>
                                          </p:stCondLst>
                                        </p:cTn>
                                        <p:tgtEl>
                                          <p:spTgt spid="70"/>
                                        </p:tgtEl>
                                      </p:cBhvr>
                                      <p:to x="100000" y="90000"/>
                                    </p:animScale>
                                    <p:animScale>
                                      <p:cBhvr>
                                        <p:cTn id="286" dur="166" decel="50000">
                                          <p:stCondLst>
                                            <p:cond delay="1668"/>
                                          </p:stCondLst>
                                        </p:cTn>
                                        <p:tgtEl>
                                          <p:spTgt spid="70"/>
                                        </p:tgtEl>
                                      </p:cBhvr>
                                      <p:to x="100000" y="100000"/>
                                    </p:animScale>
                                    <p:animScale>
                                      <p:cBhvr>
                                        <p:cTn id="287" dur="26">
                                          <p:stCondLst>
                                            <p:cond delay="1808"/>
                                          </p:stCondLst>
                                        </p:cTn>
                                        <p:tgtEl>
                                          <p:spTgt spid="70"/>
                                        </p:tgtEl>
                                      </p:cBhvr>
                                      <p:to x="100000" y="95000"/>
                                    </p:animScale>
                                    <p:animScale>
                                      <p:cBhvr>
                                        <p:cTn id="288" dur="166" decel="50000">
                                          <p:stCondLst>
                                            <p:cond delay="1834"/>
                                          </p:stCondLst>
                                        </p:cTn>
                                        <p:tgtEl>
                                          <p:spTgt spid="70"/>
                                        </p:tgtEl>
                                      </p:cBhvr>
                                      <p:to x="100000" y="100000"/>
                                    </p:animScale>
                                  </p:childTnLst>
                                </p:cTn>
                              </p:par>
                              <p:par>
                                <p:cTn id="289" presetID="26" presetClass="entr" presetSubtype="0" fill="hold" grpId="0" nodeType="withEffect">
                                  <p:stCondLst>
                                    <p:cond delay="0"/>
                                  </p:stCondLst>
                                  <p:childTnLst>
                                    <p:set>
                                      <p:cBhvr>
                                        <p:cTn id="290" dur="1" fill="hold">
                                          <p:stCondLst>
                                            <p:cond delay="0"/>
                                          </p:stCondLst>
                                        </p:cTn>
                                        <p:tgtEl>
                                          <p:spTgt spid="87"/>
                                        </p:tgtEl>
                                        <p:attrNameLst>
                                          <p:attrName>style.visibility</p:attrName>
                                        </p:attrNameLst>
                                      </p:cBhvr>
                                      <p:to>
                                        <p:strVal val="visible"/>
                                      </p:to>
                                    </p:set>
                                    <p:animEffect transition="in" filter="wipe(down)">
                                      <p:cBhvr>
                                        <p:cTn id="291" dur="580">
                                          <p:stCondLst>
                                            <p:cond delay="0"/>
                                          </p:stCondLst>
                                        </p:cTn>
                                        <p:tgtEl>
                                          <p:spTgt spid="87"/>
                                        </p:tgtEl>
                                      </p:cBhvr>
                                    </p:animEffect>
                                    <p:anim calcmode="lin" valueType="num">
                                      <p:cBhvr>
                                        <p:cTn id="292" dur="1822"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293" dur="664"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294" dur="664" tmFilter="0, 0; 0.125,0.2665; 0.25,0.4; 0.375,0.465; 0.5,0.5;  0.625,0.535; 0.75,0.6; 0.875,0.7335; 1,1">
                                          <p:stCondLst>
                                            <p:cond delay="664"/>
                                          </p:stCondLst>
                                        </p:cTn>
                                        <p:tgtEl>
                                          <p:spTgt spid="87"/>
                                        </p:tgtEl>
                                        <p:attrNameLst>
                                          <p:attrName>ppt_y</p:attrName>
                                        </p:attrNameLst>
                                      </p:cBhvr>
                                      <p:tavLst>
                                        <p:tav tm="0" fmla="#ppt_y-sin(pi*$)/9">
                                          <p:val>
                                            <p:fltVal val="0"/>
                                          </p:val>
                                        </p:tav>
                                        <p:tav tm="100000">
                                          <p:val>
                                            <p:fltVal val="1"/>
                                          </p:val>
                                        </p:tav>
                                      </p:tavLst>
                                    </p:anim>
                                    <p:anim calcmode="lin" valueType="num">
                                      <p:cBhvr>
                                        <p:cTn id="295" dur="332" tmFilter="0, 0; 0.125,0.2665; 0.25,0.4; 0.375,0.465; 0.5,0.5;  0.625,0.535; 0.75,0.6; 0.875,0.7335; 1,1">
                                          <p:stCondLst>
                                            <p:cond delay="1324"/>
                                          </p:stCondLst>
                                        </p:cTn>
                                        <p:tgtEl>
                                          <p:spTgt spid="87"/>
                                        </p:tgtEl>
                                        <p:attrNameLst>
                                          <p:attrName>ppt_y</p:attrName>
                                        </p:attrNameLst>
                                      </p:cBhvr>
                                      <p:tavLst>
                                        <p:tav tm="0" fmla="#ppt_y-sin(pi*$)/27">
                                          <p:val>
                                            <p:fltVal val="0"/>
                                          </p:val>
                                        </p:tav>
                                        <p:tav tm="100000">
                                          <p:val>
                                            <p:fltVal val="1"/>
                                          </p:val>
                                        </p:tav>
                                      </p:tavLst>
                                    </p:anim>
                                    <p:anim calcmode="lin" valueType="num">
                                      <p:cBhvr>
                                        <p:cTn id="296" dur="164" tmFilter="0, 0; 0.125,0.2665; 0.25,0.4; 0.375,0.465; 0.5,0.5;  0.625,0.535; 0.75,0.6; 0.875,0.7335; 1,1">
                                          <p:stCondLst>
                                            <p:cond delay="1656"/>
                                          </p:stCondLst>
                                        </p:cTn>
                                        <p:tgtEl>
                                          <p:spTgt spid="87"/>
                                        </p:tgtEl>
                                        <p:attrNameLst>
                                          <p:attrName>ppt_y</p:attrName>
                                        </p:attrNameLst>
                                      </p:cBhvr>
                                      <p:tavLst>
                                        <p:tav tm="0" fmla="#ppt_y-sin(pi*$)/81">
                                          <p:val>
                                            <p:fltVal val="0"/>
                                          </p:val>
                                        </p:tav>
                                        <p:tav tm="100000">
                                          <p:val>
                                            <p:fltVal val="1"/>
                                          </p:val>
                                        </p:tav>
                                      </p:tavLst>
                                    </p:anim>
                                    <p:animScale>
                                      <p:cBhvr>
                                        <p:cTn id="297" dur="26">
                                          <p:stCondLst>
                                            <p:cond delay="650"/>
                                          </p:stCondLst>
                                        </p:cTn>
                                        <p:tgtEl>
                                          <p:spTgt spid="87"/>
                                        </p:tgtEl>
                                      </p:cBhvr>
                                      <p:to x="100000" y="60000"/>
                                    </p:animScale>
                                    <p:animScale>
                                      <p:cBhvr>
                                        <p:cTn id="298" dur="166" decel="50000">
                                          <p:stCondLst>
                                            <p:cond delay="676"/>
                                          </p:stCondLst>
                                        </p:cTn>
                                        <p:tgtEl>
                                          <p:spTgt spid="87"/>
                                        </p:tgtEl>
                                      </p:cBhvr>
                                      <p:to x="100000" y="100000"/>
                                    </p:animScale>
                                    <p:animScale>
                                      <p:cBhvr>
                                        <p:cTn id="299" dur="26">
                                          <p:stCondLst>
                                            <p:cond delay="1312"/>
                                          </p:stCondLst>
                                        </p:cTn>
                                        <p:tgtEl>
                                          <p:spTgt spid="87"/>
                                        </p:tgtEl>
                                      </p:cBhvr>
                                      <p:to x="100000" y="80000"/>
                                    </p:animScale>
                                    <p:animScale>
                                      <p:cBhvr>
                                        <p:cTn id="300" dur="166" decel="50000">
                                          <p:stCondLst>
                                            <p:cond delay="1338"/>
                                          </p:stCondLst>
                                        </p:cTn>
                                        <p:tgtEl>
                                          <p:spTgt spid="87"/>
                                        </p:tgtEl>
                                      </p:cBhvr>
                                      <p:to x="100000" y="100000"/>
                                    </p:animScale>
                                    <p:animScale>
                                      <p:cBhvr>
                                        <p:cTn id="301" dur="26">
                                          <p:stCondLst>
                                            <p:cond delay="1642"/>
                                          </p:stCondLst>
                                        </p:cTn>
                                        <p:tgtEl>
                                          <p:spTgt spid="87"/>
                                        </p:tgtEl>
                                      </p:cBhvr>
                                      <p:to x="100000" y="90000"/>
                                    </p:animScale>
                                    <p:animScale>
                                      <p:cBhvr>
                                        <p:cTn id="302" dur="166" decel="50000">
                                          <p:stCondLst>
                                            <p:cond delay="1668"/>
                                          </p:stCondLst>
                                        </p:cTn>
                                        <p:tgtEl>
                                          <p:spTgt spid="87"/>
                                        </p:tgtEl>
                                      </p:cBhvr>
                                      <p:to x="100000" y="100000"/>
                                    </p:animScale>
                                    <p:animScale>
                                      <p:cBhvr>
                                        <p:cTn id="303" dur="26">
                                          <p:stCondLst>
                                            <p:cond delay="1808"/>
                                          </p:stCondLst>
                                        </p:cTn>
                                        <p:tgtEl>
                                          <p:spTgt spid="87"/>
                                        </p:tgtEl>
                                      </p:cBhvr>
                                      <p:to x="100000" y="95000"/>
                                    </p:animScale>
                                    <p:animScale>
                                      <p:cBhvr>
                                        <p:cTn id="304" dur="166" decel="50000">
                                          <p:stCondLst>
                                            <p:cond delay="1834"/>
                                          </p:stCondLst>
                                        </p:cTn>
                                        <p:tgtEl>
                                          <p:spTgt spid="87"/>
                                        </p:tgtEl>
                                      </p:cBhvr>
                                      <p:to x="100000" y="100000"/>
                                    </p:animScale>
                                  </p:childTnLst>
                                </p:cTn>
                              </p:par>
                              <p:par>
                                <p:cTn id="305" presetID="26" presetClass="entr" presetSubtype="0" fill="hold" grpId="0" nodeType="withEffect">
                                  <p:stCondLst>
                                    <p:cond delay="0"/>
                                  </p:stCondLst>
                                  <p:childTnLst>
                                    <p:set>
                                      <p:cBhvr>
                                        <p:cTn id="306" dur="1" fill="hold">
                                          <p:stCondLst>
                                            <p:cond delay="0"/>
                                          </p:stCondLst>
                                        </p:cTn>
                                        <p:tgtEl>
                                          <p:spTgt spid="77"/>
                                        </p:tgtEl>
                                        <p:attrNameLst>
                                          <p:attrName>style.visibility</p:attrName>
                                        </p:attrNameLst>
                                      </p:cBhvr>
                                      <p:to>
                                        <p:strVal val="visible"/>
                                      </p:to>
                                    </p:set>
                                    <p:animEffect transition="in" filter="wipe(down)">
                                      <p:cBhvr>
                                        <p:cTn id="307" dur="580">
                                          <p:stCondLst>
                                            <p:cond delay="0"/>
                                          </p:stCondLst>
                                        </p:cTn>
                                        <p:tgtEl>
                                          <p:spTgt spid="77"/>
                                        </p:tgtEl>
                                      </p:cBhvr>
                                    </p:animEffect>
                                    <p:anim calcmode="lin" valueType="num">
                                      <p:cBhvr>
                                        <p:cTn id="308" dur="1822" tmFilter="0,0; 0.14,0.36; 0.43,0.73; 0.71,0.91; 1.0,1.0">
                                          <p:stCondLst>
                                            <p:cond delay="0"/>
                                          </p:stCondLst>
                                        </p:cTn>
                                        <p:tgtEl>
                                          <p:spTgt spid="77"/>
                                        </p:tgtEl>
                                        <p:attrNameLst>
                                          <p:attrName>ppt_x</p:attrName>
                                        </p:attrNameLst>
                                      </p:cBhvr>
                                      <p:tavLst>
                                        <p:tav tm="0">
                                          <p:val>
                                            <p:strVal val="#ppt_x-0.25"/>
                                          </p:val>
                                        </p:tav>
                                        <p:tav tm="100000">
                                          <p:val>
                                            <p:strVal val="#ppt_x"/>
                                          </p:val>
                                        </p:tav>
                                      </p:tavLst>
                                    </p:anim>
                                    <p:anim calcmode="lin" valueType="num">
                                      <p:cBhvr>
                                        <p:cTn id="309" dur="664" tmFilter="0.0,0.0; 0.25,0.07; 0.50,0.2; 0.75,0.467; 1.0,1.0">
                                          <p:stCondLst>
                                            <p:cond delay="0"/>
                                          </p:stCondLst>
                                        </p:cTn>
                                        <p:tgtEl>
                                          <p:spTgt spid="77"/>
                                        </p:tgtEl>
                                        <p:attrNameLst>
                                          <p:attrName>ppt_y</p:attrName>
                                        </p:attrNameLst>
                                      </p:cBhvr>
                                      <p:tavLst>
                                        <p:tav tm="0" fmla="#ppt_y-sin(pi*$)/3">
                                          <p:val>
                                            <p:fltVal val="0.5"/>
                                          </p:val>
                                        </p:tav>
                                        <p:tav tm="100000">
                                          <p:val>
                                            <p:fltVal val="1"/>
                                          </p:val>
                                        </p:tav>
                                      </p:tavLst>
                                    </p:anim>
                                    <p:anim calcmode="lin" valueType="num">
                                      <p:cBhvr>
                                        <p:cTn id="310" dur="664" tmFilter="0, 0; 0.125,0.2665; 0.25,0.4; 0.375,0.465; 0.5,0.5;  0.625,0.535; 0.75,0.6; 0.875,0.7335; 1,1">
                                          <p:stCondLst>
                                            <p:cond delay="664"/>
                                          </p:stCondLst>
                                        </p:cTn>
                                        <p:tgtEl>
                                          <p:spTgt spid="77"/>
                                        </p:tgtEl>
                                        <p:attrNameLst>
                                          <p:attrName>ppt_y</p:attrName>
                                        </p:attrNameLst>
                                      </p:cBhvr>
                                      <p:tavLst>
                                        <p:tav tm="0" fmla="#ppt_y-sin(pi*$)/9">
                                          <p:val>
                                            <p:fltVal val="0"/>
                                          </p:val>
                                        </p:tav>
                                        <p:tav tm="100000">
                                          <p:val>
                                            <p:fltVal val="1"/>
                                          </p:val>
                                        </p:tav>
                                      </p:tavLst>
                                    </p:anim>
                                    <p:anim calcmode="lin" valueType="num">
                                      <p:cBhvr>
                                        <p:cTn id="311" dur="332" tmFilter="0, 0; 0.125,0.2665; 0.25,0.4; 0.375,0.465; 0.5,0.5;  0.625,0.535; 0.75,0.6; 0.875,0.7335; 1,1">
                                          <p:stCondLst>
                                            <p:cond delay="1324"/>
                                          </p:stCondLst>
                                        </p:cTn>
                                        <p:tgtEl>
                                          <p:spTgt spid="77"/>
                                        </p:tgtEl>
                                        <p:attrNameLst>
                                          <p:attrName>ppt_y</p:attrName>
                                        </p:attrNameLst>
                                      </p:cBhvr>
                                      <p:tavLst>
                                        <p:tav tm="0" fmla="#ppt_y-sin(pi*$)/27">
                                          <p:val>
                                            <p:fltVal val="0"/>
                                          </p:val>
                                        </p:tav>
                                        <p:tav tm="100000">
                                          <p:val>
                                            <p:fltVal val="1"/>
                                          </p:val>
                                        </p:tav>
                                      </p:tavLst>
                                    </p:anim>
                                    <p:anim calcmode="lin" valueType="num">
                                      <p:cBhvr>
                                        <p:cTn id="312" dur="164" tmFilter="0, 0; 0.125,0.2665; 0.25,0.4; 0.375,0.465; 0.5,0.5;  0.625,0.535; 0.75,0.6; 0.875,0.7335; 1,1">
                                          <p:stCondLst>
                                            <p:cond delay="1656"/>
                                          </p:stCondLst>
                                        </p:cTn>
                                        <p:tgtEl>
                                          <p:spTgt spid="77"/>
                                        </p:tgtEl>
                                        <p:attrNameLst>
                                          <p:attrName>ppt_y</p:attrName>
                                        </p:attrNameLst>
                                      </p:cBhvr>
                                      <p:tavLst>
                                        <p:tav tm="0" fmla="#ppt_y-sin(pi*$)/81">
                                          <p:val>
                                            <p:fltVal val="0"/>
                                          </p:val>
                                        </p:tav>
                                        <p:tav tm="100000">
                                          <p:val>
                                            <p:fltVal val="1"/>
                                          </p:val>
                                        </p:tav>
                                      </p:tavLst>
                                    </p:anim>
                                    <p:animScale>
                                      <p:cBhvr>
                                        <p:cTn id="313" dur="26">
                                          <p:stCondLst>
                                            <p:cond delay="650"/>
                                          </p:stCondLst>
                                        </p:cTn>
                                        <p:tgtEl>
                                          <p:spTgt spid="77"/>
                                        </p:tgtEl>
                                      </p:cBhvr>
                                      <p:to x="100000" y="60000"/>
                                    </p:animScale>
                                    <p:animScale>
                                      <p:cBhvr>
                                        <p:cTn id="314" dur="166" decel="50000">
                                          <p:stCondLst>
                                            <p:cond delay="676"/>
                                          </p:stCondLst>
                                        </p:cTn>
                                        <p:tgtEl>
                                          <p:spTgt spid="77"/>
                                        </p:tgtEl>
                                      </p:cBhvr>
                                      <p:to x="100000" y="100000"/>
                                    </p:animScale>
                                    <p:animScale>
                                      <p:cBhvr>
                                        <p:cTn id="315" dur="26">
                                          <p:stCondLst>
                                            <p:cond delay="1312"/>
                                          </p:stCondLst>
                                        </p:cTn>
                                        <p:tgtEl>
                                          <p:spTgt spid="77"/>
                                        </p:tgtEl>
                                      </p:cBhvr>
                                      <p:to x="100000" y="80000"/>
                                    </p:animScale>
                                    <p:animScale>
                                      <p:cBhvr>
                                        <p:cTn id="316" dur="166" decel="50000">
                                          <p:stCondLst>
                                            <p:cond delay="1338"/>
                                          </p:stCondLst>
                                        </p:cTn>
                                        <p:tgtEl>
                                          <p:spTgt spid="77"/>
                                        </p:tgtEl>
                                      </p:cBhvr>
                                      <p:to x="100000" y="100000"/>
                                    </p:animScale>
                                    <p:animScale>
                                      <p:cBhvr>
                                        <p:cTn id="317" dur="26">
                                          <p:stCondLst>
                                            <p:cond delay="1642"/>
                                          </p:stCondLst>
                                        </p:cTn>
                                        <p:tgtEl>
                                          <p:spTgt spid="77"/>
                                        </p:tgtEl>
                                      </p:cBhvr>
                                      <p:to x="100000" y="90000"/>
                                    </p:animScale>
                                    <p:animScale>
                                      <p:cBhvr>
                                        <p:cTn id="318" dur="166" decel="50000">
                                          <p:stCondLst>
                                            <p:cond delay="1668"/>
                                          </p:stCondLst>
                                        </p:cTn>
                                        <p:tgtEl>
                                          <p:spTgt spid="77"/>
                                        </p:tgtEl>
                                      </p:cBhvr>
                                      <p:to x="100000" y="100000"/>
                                    </p:animScale>
                                    <p:animScale>
                                      <p:cBhvr>
                                        <p:cTn id="319" dur="26">
                                          <p:stCondLst>
                                            <p:cond delay="1808"/>
                                          </p:stCondLst>
                                        </p:cTn>
                                        <p:tgtEl>
                                          <p:spTgt spid="77"/>
                                        </p:tgtEl>
                                      </p:cBhvr>
                                      <p:to x="100000" y="95000"/>
                                    </p:animScale>
                                    <p:animScale>
                                      <p:cBhvr>
                                        <p:cTn id="320" dur="166" decel="50000">
                                          <p:stCondLst>
                                            <p:cond delay="1834"/>
                                          </p:stCondLst>
                                        </p:cTn>
                                        <p:tgtEl>
                                          <p:spTgt spid="77"/>
                                        </p:tgtEl>
                                      </p:cBhvr>
                                      <p:to x="100000" y="100000"/>
                                    </p:animScale>
                                  </p:childTnLst>
                                </p:cTn>
                              </p:par>
                              <p:par>
                                <p:cTn id="321" presetID="26" presetClass="entr" presetSubtype="0" fill="hold" grpId="0" nodeType="withEffect">
                                  <p:stCondLst>
                                    <p:cond delay="0"/>
                                  </p:stCondLst>
                                  <p:childTnLst>
                                    <p:set>
                                      <p:cBhvr>
                                        <p:cTn id="322" dur="1" fill="hold">
                                          <p:stCondLst>
                                            <p:cond delay="0"/>
                                          </p:stCondLst>
                                        </p:cTn>
                                        <p:tgtEl>
                                          <p:spTgt spid="88"/>
                                        </p:tgtEl>
                                        <p:attrNameLst>
                                          <p:attrName>style.visibility</p:attrName>
                                        </p:attrNameLst>
                                      </p:cBhvr>
                                      <p:to>
                                        <p:strVal val="visible"/>
                                      </p:to>
                                    </p:set>
                                    <p:animEffect transition="in" filter="wipe(down)">
                                      <p:cBhvr>
                                        <p:cTn id="323" dur="580">
                                          <p:stCondLst>
                                            <p:cond delay="0"/>
                                          </p:stCondLst>
                                        </p:cTn>
                                        <p:tgtEl>
                                          <p:spTgt spid="88"/>
                                        </p:tgtEl>
                                      </p:cBhvr>
                                    </p:animEffect>
                                    <p:anim calcmode="lin" valueType="num">
                                      <p:cBhvr>
                                        <p:cTn id="324" dur="1822" tmFilter="0,0; 0.14,0.36; 0.43,0.73; 0.71,0.91; 1.0,1.0">
                                          <p:stCondLst>
                                            <p:cond delay="0"/>
                                          </p:stCondLst>
                                        </p:cTn>
                                        <p:tgtEl>
                                          <p:spTgt spid="88"/>
                                        </p:tgtEl>
                                        <p:attrNameLst>
                                          <p:attrName>ppt_x</p:attrName>
                                        </p:attrNameLst>
                                      </p:cBhvr>
                                      <p:tavLst>
                                        <p:tav tm="0">
                                          <p:val>
                                            <p:strVal val="#ppt_x-0.25"/>
                                          </p:val>
                                        </p:tav>
                                        <p:tav tm="100000">
                                          <p:val>
                                            <p:strVal val="#ppt_x"/>
                                          </p:val>
                                        </p:tav>
                                      </p:tavLst>
                                    </p:anim>
                                    <p:anim calcmode="lin" valueType="num">
                                      <p:cBhvr>
                                        <p:cTn id="325" dur="664" tmFilter="0.0,0.0; 0.25,0.07; 0.50,0.2; 0.75,0.467; 1.0,1.0">
                                          <p:stCondLst>
                                            <p:cond delay="0"/>
                                          </p:stCondLst>
                                        </p:cTn>
                                        <p:tgtEl>
                                          <p:spTgt spid="88"/>
                                        </p:tgtEl>
                                        <p:attrNameLst>
                                          <p:attrName>ppt_y</p:attrName>
                                        </p:attrNameLst>
                                      </p:cBhvr>
                                      <p:tavLst>
                                        <p:tav tm="0" fmla="#ppt_y-sin(pi*$)/3">
                                          <p:val>
                                            <p:fltVal val="0.5"/>
                                          </p:val>
                                        </p:tav>
                                        <p:tav tm="100000">
                                          <p:val>
                                            <p:fltVal val="1"/>
                                          </p:val>
                                        </p:tav>
                                      </p:tavLst>
                                    </p:anim>
                                    <p:anim calcmode="lin" valueType="num">
                                      <p:cBhvr>
                                        <p:cTn id="326" dur="664" tmFilter="0, 0; 0.125,0.2665; 0.25,0.4; 0.375,0.465; 0.5,0.5;  0.625,0.535; 0.75,0.6; 0.875,0.7335; 1,1">
                                          <p:stCondLst>
                                            <p:cond delay="664"/>
                                          </p:stCondLst>
                                        </p:cTn>
                                        <p:tgtEl>
                                          <p:spTgt spid="88"/>
                                        </p:tgtEl>
                                        <p:attrNameLst>
                                          <p:attrName>ppt_y</p:attrName>
                                        </p:attrNameLst>
                                      </p:cBhvr>
                                      <p:tavLst>
                                        <p:tav tm="0" fmla="#ppt_y-sin(pi*$)/9">
                                          <p:val>
                                            <p:fltVal val="0"/>
                                          </p:val>
                                        </p:tav>
                                        <p:tav tm="100000">
                                          <p:val>
                                            <p:fltVal val="1"/>
                                          </p:val>
                                        </p:tav>
                                      </p:tavLst>
                                    </p:anim>
                                    <p:anim calcmode="lin" valueType="num">
                                      <p:cBhvr>
                                        <p:cTn id="327" dur="332" tmFilter="0, 0; 0.125,0.2665; 0.25,0.4; 0.375,0.465; 0.5,0.5;  0.625,0.535; 0.75,0.6; 0.875,0.7335; 1,1">
                                          <p:stCondLst>
                                            <p:cond delay="1324"/>
                                          </p:stCondLst>
                                        </p:cTn>
                                        <p:tgtEl>
                                          <p:spTgt spid="88"/>
                                        </p:tgtEl>
                                        <p:attrNameLst>
                                          <p:attrName>ppt_y</p:attrName>
                                        </p:attrNameLst>
                                      </p:cBhvr>
                                      <p:tavLst>
                                        <p:tav tm="0" fmla="#ppt_y-sin(pi*$)/27">
                                          <p:val>
                                            <p:fltVal val="0"/>
                                          </p:val>
                                        </p:tav>
                                        <p:tav tm="100000">
                                          <p:val>
                                            <p:fltVal val="1"/>
                                          </p:val>
                                        </p:tav>
                                      </p:tavLst>
                                    </p:anim>
                                    <p:anim calcmode="lin" valueType="num">
                                      <p:cBhvr>
                                        <p:cTn id="328" dur="164" tmFilter="0, 0; 0.125,0.2665; 0.25,0.4; 0.375,0.465; 0.5,0.5;  0.625,0.535; 0.75,0.6; 0.875,0.7335; 1,1">
                                          <p:stCondLst>
                                            <p:cond delay="1656"/>
                                          </p:stCondLst>
                                        </p:cTn>
                                        <p:tgtEl>
                                          <p:spTgt spid="88"/>
                                        </p:tgtEl>
                                        <p:attrNameLst>
                                          <p:attrName>ppt_y</p:attrName>
                                        </p:attrNameLst>
                                      </p:cBhvr>
                                      <p:tavLst>
                                        <p:tav tm="0" fmla="#ppt_y-sin(pi*$)/81">
                                          <p:val>
                                            <p:fltVal val="0"/>
                                          </p:val>
                                        </p:tav>
                                        <p:tav tm="100000">
                                          <p:val>
                                            <p:fltVal val="1"/>
                                          </p:val>
                                        </p:tav>
                                      </p:tavLst>
                                    </p:anim>
                                    <p:animScale>
                                      <p:cBhvr>
                                        <p:cTn id="329" dur="26">
                                          <p:stCondLst>
                                            <p:cond delay="650"/>
                                          </p:stCondLst>
                                        </p:cTn>
                                        <p:tgtEl>
                                          <p:spTgt spid="88"/>
                                        </p:tgtEl>
                                      </p:cBhvr>
                                      <p:to x="100000" y="60000"/>
                                    </p:animScale>
                                    <p:animScale>
                                      <p:cBhvr>
                                        <p:cTn id="330" dur="166" decel="50000">
                                          <p:stCondLst>
                                            <p:cond delay="676"/>
                                          </p:stCondLst>
                                        </p:cTn>
                                        <p:tgtEl>
                                          <p:spTgt spid="88"/>
                                        </p:tgtEl>
                                      </p:cBhvr>
                                      <p:to x="100000" y="100000"/>
                                    </p:animScale>
                                    <p:animScale>
                                      <p:cBhvr>
                                        <p:cTn id="331" dur="26">
                                          <p:stCondLst>
                                            <p:cond delay="1312"/>
                                          </p:stCondLst>
                                        </p:cTn>
                                        <p:tgtEl>
                                          <p:spTgt spid="88"/>
                                        </p:tgtEl>
                                      </p:cBhvr>
                                      <p:to x="100000" y="80000"/>
                                    </p:animScale>
                                    <p:animScale>
                                      <p:cBhvr>
                                        <p:cTn id="332" dur="166" decel="50000">
                                          <p:stCondLst>
                                            <p:cond delay="1338"/>
                                          </p:stCondLst>
                                        </p:cTn>
                                        <p:tgtEl>
                                          <p:spTgt spid="88"/>
                                        </p:tgtEl>
                                      </p:cBhvr>
                                      <p:to x="100000" y="100000"/>
                                    </p:animScale>
                                    <p:animScale>
                                      <p:cBhvr>
                                        <p:cTn id="333" dur="26">
                                          <p:stCondLst>
                                            <p:cond delay="1642"/>
                                          </p:stCondLst>
                                        </p:cTn>
                                        <p:tgtEl>
                                          <p:spTgt spid="88"/>
                                        </p:tgtEl>
                                      </p:cBhvr>
                                      <p:to x="100000" y="90000"/>
                                    </p:animScale>
                                    <p:animScale>
                                      <p:cBhvr>
                                        <p:cTn id="334" dur="166" decel="50000">
                                          <p:stCondLst>
                                            <p:cond delay="1668"/>
                                          </p:stCondLst>
                                        </p:cTn>
                                        <p:tgtEl>
                                          <p:spTgt spid="88"/>
                                        </p:tgtEl>
                                      </p:cBhvr>
                                      <p:to x="100000" y="100000"/>
                                    </p:animScale>
                                    <p:animScale>
                                      <p:cBhvr>
                                        <p:cTn id="335" dur="26">
                                          <p:stCondLst>
                                            <p:cond delay="1808"/>
                                          </p:stCondLst>
                                        </p:cTn>
                                        <p:tgtEl>
                                          <p:spTgt spid="88"/>
                                        </p:tgtEl>
                                      </p:cBhvr>
                                      <p:to x="100000" y="95000"/>
                                    </p:animScale>
                                    <p:animScale>
                                      <p:cBhvr>
                                        <p:cTn id="336" dur="166" decel="50000">
                                          <p:stCondLst>
                                            <p:cond delay="1834"/>
                                          </p:stCondLst>
                                        </p:cTn>
                                        <p:tgtEl>
                                          <p:spTgt spid="88"/>
                                        </p:tgtEl>
                                      </p:cBhvr>
                                      <p:to x="100000" y="100000"/>
                                    </p:animScale>
                                  </p:childTnLst>
                                </p:cTn>
                              </p:par>
                              <p:par>
                                <p:cTn id="337" presetID="26" presetClass="entr" presetSubtype="0" fill="hold" grpId="0" nodeType="withEffect">
                                  <p:stCondLst>
                                    <p:cond delay="0"/>
                                  </p:stCondLst>
                                  <p:childTnLst>
                                    <p:set>
                                      <p:cBhvr>
                                        <p:cTn id="338" dur="1" fill="hold">
                                          <p:stCondLst>
                                            <p:cond delay="0"/>
                                          </p:stCondLst>
                                        </p:cTn>
                                        <p:tgtEl>
                                          <p:spTgt spid="90"/>
                                        </p:tgtEl>
                                        <p:attrNameLst>
                                          <p:attrName>style.visibility</p:attrName>
                                        </p:attrNameLst>
                                      </p:cBhvr>
                                      <p:to>
                                        <p:strVal val="visible"/>
                                      </p:to>
                                    </p:set>
                                    <p:animEffect transition="in" filter="wipe(down)">
                                      <p:cBhvr>
                                        <p:cTn id="339" dur="580">
                                          <p:stCondLst>
                                            <p:cond delay="0"/>
                                          </p:stCondLst>
                                        </p:cTn>
                                        <p:tgtEl>
                                          <p:spTgt spid="90"/>
                                        </p:tgtEl>
                                      </p:cBhvr>
                                    </p:animEffect>
                                    <p:anim calcmode="lin" valueType="num">
                                      <p:cBhvr>
                                        <p:cTn id="340" dur="182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341" dur="664"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342" dur="664" tmFilter="0, 0; 0.125,0.2665; 0.25,0.4; 0.375,0.465; 0.5,0.5;  0.625,0.535; 0.75,0.6; 0.875,0.7335; 1,1">
                                          <p:stCondLst>
                                            <p:cond delay="664"/>
                                          </p:stCondLst>
                                        </p:cTn>
                                        <p:tgtEl>
                                          <p:spTgt spid="90"/>
                                        </p:tgtEl>
                                        <p:attrNameLst>
                                          <p:attrName>ppt_y</p:attrName>
                                        </p:attrNameLst>
                                      </p:cBhvr>
                                      <p:tavLst>
                                        <p:tav tm="0" fmla="#ppt_y-sin(pi*$)/9">
                                          <p:val>
                                            <p:fltVal val="0"/>
                                          </p:val>
                                        </p:tav>
                                        <p:tav tm="100000">
                                          <p:val>
                                            <p:fltVal val="1"/>
                                          </p:val>
                                        </p:tav>
                                      </p:tavLst>
                                    </p:anim>
                                    <p:anim calcmode="lin" valueType="num">
                                      <p:cBhvr>
                                        <p:cTn id="343" dur="332" tmFilter="0, 0; 0.125,0.2665; 0.25,0.4; 0.375,0.465; 0.5,0.5;  0.625,0.535; 0.75,0.6; 0.875,0.7335; 1,1">
                                          <p:stCondLst>
                                            <p:cond delay="1324"/>
                                          </p:stCondLst>
                                        </p:cTn>
                                        <p:tgtEl>
                                          <p:spTgt spid="90"/>
                                        </p:tgtEl>
                                        <p:attrNameLst>
                                          <p:attrName>ppt_y</p:attrName>
                                        </p:attrNameLst>
                                      </p:cBhvr>
                                      <p:tavLst>
                                        <p:tav tm="0" fmla="#ppt_y-sin(pi*$)/27">
                                          <p:val>
                                            <p:fltVal val="0"/>
                                          </p:val>
                                        </p:tav>
                                        <p:tav tm="100000">
                                          <p:val>
                                            <p:fltVal val="1"/>
                                          </p:val>
                                        </p:tav>
                                      </p:tavLst>
                                    </p:anim>
                                    <p:anim calcmode="lin" valueType="num">
                                      <p:cBhvr>
                                        <p:cTn id="344" dur="164" tmFilter="0, 0; 0.125,0.2665; 0.25,0.4; 0.375,0.465; 0.5,0.5;  0.625,0.535; 0.75,0.6; 0.875,0.7335; 1,1">
                                          <p:stCondLst>
                                            <p:cond delay="1656"/>
                                          </p:stCondLst>
                                        </p:cTn>
                                        <p:tgtEl>
                                          <p:spTgt spid="90"/>
                                        </p:tgtEl>
                                        <p:attrNameLst>
                                          <p:attrName>ppt_y</p:attrName>
                                        </p:attrNameLst>
                                      </p:cBhvr>
                                      <p:tavLst>
                                        <p:tav tm="0" fmla="#ppt_y-sin(pi*$)/81">
                                          <p:val>
                                            <p:fltVal val="0"/>
                                          </p:val>
                                        </p:tav>
                                        <p:tav tm="100000">
                                          <p:val>
                                            <p:fltVal val="1"/>
                                          </p:val>
                                        </p:tav>
                                      </p:tavLst>
                                    </p:anim>
                                    <p:animScale>
                                      <p:cBhvr>
                                        <p:cTn id="345" dur="26">
                                          <p:stCondLst>
                                            <p:cond delay="650"/>
                                          </p:stCondLst>
                                        </p:cTn>
                                        <p:tgtEl>
                                          <p:spTgt spid="90"/>
                                        </p:tgtEl>
                                      </p:cBhvr>
                                      <p:to x="100000" y="60000"/>
                                    </p:animScale>
                                    <p:animScale>
                                      <p:cBhvr>
                                        <p:cTn id="346" dur="166" decel="50000">
                                          <p:stCondLst>
                                            <p:cond delay="676"/>
                                          </p:stCondLst>
                                        </p:cTn>
                                        <p:tgtEl>
                                          <p:spTgt spid="90"/>
                                        </p:tgtEl>
                                      </p:cBhvr>
                                      <p:to x="100000" y="100000"/>
                                    </p:animScale>
                                    <p:animScale>
                                      <p:cBhvr>
                                        <p:cTn id="347" dur="26">
                                          <p:stCondLst>
                                            <p:cond delay="1312"/>
                                          </p:stCondLst>
                                        </p:cTn>
                                        <p:tgtEl>
                                          <p:spTgt spid="90"/>
                                        </p:tgtEl>
                                      </p:cBhvr>
                                      <p:to x="100000" y="80000"/>
                                    </p:animScale>
                                    <p:animScale>
                                      <p:cBhvr>
                                        <p:cTn id="348" dur="166" decel="50000">
                                          <p:stCondLst>
                                            <p:cond delay="1338"/>
                                          </p:stCondLst>
                                        </p:cTn>
                                        <p:tgtEl>
                                          <p:spTgt spid="90"/>
                                        </p:tgtEl>
                                      </p:cBhvr>
                                      <p:to x="100000" y="100000"/>
                                    </p:animScale>
                                    <p:animScale>
                                      <p:cBhvr>
                                        <p:cTn id="349" dur="26">
                                          <p:stCondLst>
                                            <p:cond delay="1642"/>
                                          </p:stCondLst>
                                        </p:cTn>
                                        <p:tgtEl>
                                          <p:spTgt spid="90"/>
                                        </p:tgtEl>
                                      </p:cBhvr>
                                      <p:to x="100000" y="90000"/>
                                    </p:animScale>
                                    <p:animScale>
                                      <p:cBhvr>
                                        <p:cTn id="350" dur="166" decel="50000">
                                          <p:stCondLst>
                                            <p:cond delay="1668"/>
                                          </p:stCondLst>
                                        </p:cTn>
                                        <p:tgtEl>
                                          <p:spTgt spid="90"/>
                                        </p:tgtEl>
                                      </p:cBhvr>
                                      <p:to x="100000" y="100000"/>
                                    </p:animScale>
                                    <p:animScale>
                                      <p:cBhvr>
                                        <p:cTn id="351" dur="26">
                                          <p:stCondLst>
                                            <p:cond delay="1808"/>
                                          </p:stCondLst>
                                        </p:cTn>
                                        <p:tgtEl>
                                          <p:spTgt spid="90"/>
                                        </p:tgtEl>
                                      </p:cBhvr>
                                      <p:to x="100000" y="95000"/>
                                    </p:animScale>
                                    <p:animScale>
                                      <p:cBhvr>
                                        <p:cTn id="352" dur="166" decel="50000">
                                          <p:stCondLst>
                                            <p:cond delay="1834"/>
                                          </p:stCondLst>
                                        </p:cTn>
                                        <p:tgtEl>
                                          <p:spTgt spid="90"/>
                                        </p:tgtEl>
                                      </p:cBhvr>
                                      <p:to x="100000" y="100000"/>
                                    </p:animScale>
                                  </p:childTnLst>
                                </p:cTn>
                              </p:par>
                              <p:par>
                                <p:cTn id="353" presetID="26" presetClass="entr" presetSubtype="0" fill="hold" grpId="0" nodeType="withEffect">
                                  <p:stCondLst>
                                    <p:cond delay="0"/>
                                  </p:stCondLst>
                                  <p:childTnLst>
                                    <p:set>
                                      <p:cBhvr>
                                        <p:cTn id="354" dur="1" fill="hold">
                                          <p:stCondLst>
                                            <p:cond delay="0"/>
                                          </p:stCondLst>
                                        </p:cTn>
                                        <p:tgtEl>
                                          <p:spTgt spid="89"/>
                                        </p:tgtEl>
                                        <p:attrNameLst>
                                          <p:attrName>style.visibility</p:attrName>
                                        </p:attrNameLst>
                                      </p:cBhvr>
                                      <p:to>
                                        <p:strVal val="visible"/>
                                      </p:to>
                                    </p:set>
                                    <p:animEffect transition="in" filter="wipe(down)">
                                      <p:cBhvr>
                                        <p:cTn id="355" dur="580">
                                          <p:stCondLst>
                                            <p:cond delay="0"/>
                                          </p:stCondLst>
                                        </p:cTn>
                                        <p:tgtEl>
                                          <p:spTgt spid="89"/>
                                        </p:tgtEl>
                                      </p:cBhvr>
                                    </p:animEffect>
                                    <p:anim calcmode="lin" valueType="num">
                                      <p:cBhvr>
                                        <p:cTn id="356" dur="1822" tmFilter="0,0; 0.14,0.36; 0.43,0.73; 0.71,0.91; 1.0,1.0">
                                          <p:stCondLst>
                                            <p:cond delay="0"/>
                                          </p:stCondLst>
                                        </p:cTn>
                                        <p:tgtEl>
                                          <p:spTgt spid="89"/>
                                        </p:tgtEl>
                                        <p:attrNameLst>
                                          <p:attrName>ppt_x</p:attrName>
                                        </p:attrNameLst>
                                      </p:cBhvr>
                                      <p:tavLst>
                                        <p:tav tm="0">
                                          <p:val>
                                            <p:strVal val="#ppt_x-0.25"/>
                                          </p:val>
                                        </p:tav>
                                        <p:tav tm="100000">
                                          <p:val>
                                            <p:strVal val="#ppt_x"/>
                                          </p:val>
                                        </p:tav>
                                      </p:tavLst>
                                    </p:anim>
                                    <p:anim calcmode="lin" valueType="num">
                                      <p:cBhvr>
                                        <p:cTn id="357" dur="664" tmFilter="0.0,0.0; 0.25,0.07; 0.50,0.2; 0.75,0.467; 1.0,1.0">
                                          <p:stCondLst>
                                            <p:cond delay="0"/>
                                          </p:stCondLst>
                                        </p:cTn>
                                        <p:tgtEl>
                                          <p:spTgt spid="89"/>
                                        </p:tgtEl>
                                        <p:attrNameLst>
                                          <p:attrName>ppt_y</p:attrName>
                                        </p:attrNameLst>
                                      </p:cBhvr>
                                      <p:tavLst>
                                        <p:tav tm="0" fmla="#ppt_y-sin(pi*$)/3">
                                          <p:val>
                                            <p:fltVal val="0.5"/>
                                          </p:val>
                                        </p:tav>
                                        <p:tav tm="100000">
                                          <p:val>
                                            <p:fltVal val="1"/>
                                          </p:val>
                                        </p:tav>
                                      </p:tavLst>
                                    </p:anim>
                                    <p:anim calcmode="lin" valueType="num">
                                      <p:cBhvr>
                                        <p:cTn id="358" dur="664" tmFilter="0, 0; 0.125,0.2665; 0.25,0.4; 0.375,0.465; 0.5,0.5;  0.625,0.535; 0.75,0.6; 0.875,0.7335; 1,1">
                                          <p:stCondLst>
                                            <p:cond delay="664"/>
                                          </p:stCondLst>
                                        </p:cTn>
                                        <p:tgtEl>
                                          <p:spTgt spid="89"/>
                                        </p:tgtEl>
                                        <p:attrNameLst>
                                          <p:attrName>ppt_y</p:attrName>
                                        </p:attrNameLst>
                                      </p:cBhvr>
                                      <p:tavLst>
                                        <p:tav tm="0" fmla="#ppt_y-sin(pi*$)/9">
                                          <p:val>
                                            <p:fltVal val="0"/>
                                          </p:val>
                                        </p:tav>
                                        <p:tav tm="100000">
                                          <p:val>
                                            <p:fltVal val="1"/>
                                          </p:val>
                                        </p:tav>
                                      </p:tavLst>
                                    </p:anim>
                                    <p:anim calcmode="lin" valueType="num">
                                      <p:cBhvr>
                                        <p:cTn id="359" dur="332" tmFilter="0, 0; 0.125,0.2665; 0.25,0.4; 0.375,0.465; 0.5,0.5;  0.625,0.535; 0.75,0.6; 0.875,0.7335; 1,1">
                                          <p:stCondLst>
                                            <p:cond delay="1324"/>
                                          </p:stCondLst>
                                        </p:cTn>
                                        <p:tgtEl>
                                          <p:spTgt spid="89"/>
                                        </p:tgtEl>
                                        <p:attrNameLst>
                                          <p:attrName>ppt_y</p:attrName>
                                        </p:attrNameLst>
                                      </p:cBhvr>
                                      <p:tavLst>
                                        <p:tav tm="0" fmla="#ppt_y-sin(pi*$)/27">
                                          <p:val>
                                            <p:fltVal val="0"/>
                                          </p:val>
                                        </p:tav>
                                        <p:tav tm="100000">
                                          <p:val>
                                            <p:fltVal val="1"/>
                                          </p:val>
                                        </p:tav>
                                      </p:tavLst>
                                    </p:anim>
                                    <p:anim calcmode="lin" valueType="num">
                                      <p:cBhvr>
                                        <p:cTn id="360" dur="164" tmFilter="0, 0; 0.125,0.2665; 0.25,0.4; 0.375,0.465; 0.5,0.5;  0.625,0.535; 0.75,0.6; 0.875,0.7335; 1,1">
                                          <p:stCondLst>
                                            <p:cond delay="1656"/>
                                          </p:stCondLst>
                                        </p:cTn>
                                        <p:tgtEl>
                                          <p:spTgt spid="89"/>
                                        </p:tgtEl>
                                        <p:attrNameLst>
                                          <p:attrName>ppt_y</p:attrName>
                                        </p:attrNameLst>
                                      </p:cBhvr>
                                      <p:tavLst>
                                        <p:tav tm="0" fmla="#ppt_y-sin(pi*$)/81">
                                          <p:val>
                                            <p:fltVal val="0"/>
                                          </p:val>
                                        </p:tav>
                                        <p:tav tm="100000">
                                          <p:val>
                                            <p:fltVal val="1"/>
                                          </p:val>
                                        </p:tav>
                                      </p:tavLst>
                                    </p:anim>
                                    <p:animScale>
                                      <p:cBhvr>
                                        <p:cTn id="361" dur="26">
                                          <p:stCondLst>
                                            <p:cond delay="650"/>
                                          </p:stCondLst>
                                        </p:cTn>
                                        <p:tgtEl>
                                          <p:spTgt spid="89"/>
                                        </p:tgtEl>
                                      </p:cBhvr>
                                      <p:to x="100000" y="60000"/>
                                    </p:animScale>
                                    <p:animScale>
                                      <p:cBhvr>
                                        <p:cTn id="362" dur="166" decel="50000">
                                          <p:stCondLst>
                                            <p:cond delay="676"/>
                                          </p:stCondLst>
                                        </p:cTn>
                                        <p:tgtEl>
                                          <p:spTgt spid="89"/>
                                        </p:tgtEl>
                                      </p:cBhvr>
                                      <p:to x="100000" y="100000"/>
                                    </p:animScale>
                                    <p:animScale>
                                      <p:cBhvr>
                                        <p:cTn id="363" dur="26">
                                          <p:stCondLst>
                                            <p:cond delay="1312"/>
                                          </p:stCondLst>
                                        </p:cTn>
                                        <p:tgtEl>
                                          <p:spTgt spid="89"/>
                                        </p:tgtEl>
                                      </p:cBhvr>
                                      <p:to x="100000" y="80000"/>
                                    </p:animScale>
                                    <p:animScale>
                                      <p:cBhvr>
                                        <p:cTn id="364" dur="166" decel="50000">
                                          <p:stCondLst>
                                            <p:cond delay="1338"/>
                                          </p:stCondLst>
                                        </p:cTn>
                                        <p:tgtEl>
                                          <p:spTgt spid="89"/>
                                        </p:tgtEl>
                                      </p:cBhvr>
                                      <p:to x="100000" y="100000"/>
                                    </p:animScale>
                                    <p:animScale>
                                      <p:cBhvr>
                                        <p:cTn id="365" dur="26">
                                          <p:stCondLst>
                                            <p:cond delay="1642"/>
                                          </p:stCondLst>
                                        </p:cTn>
                                        <p:tgtEl>
                                          <p:spTgt spid="89"/>
                                        </p:tgtEl>
                                      </p:cBhvr>
                                      <p:to x="100000" y="90000"/>
                                    </p:animScale>
                                    <p:animScale>
                                      <p:cBhvr>
                                        <p:cTn id="366" dur="166" decel="50000">
                                          <p:stCondLst>
                                            <p:cond delay="1668"/>
                                          </p:stCondLst>
                                        </p:cTn>
                                        <p:tgtEl>
                                          <p:spTgt spid="89"/>
                                        </p:tgtEl>
                                      </p:cBhvr>
                                      <p:to x="100000" y="100000"/>
                                    </p:animScale>
                                    <p:animScale>
                                      <p:cBhvr>
                                        <p:cTn id="367" dur="26">
                                          <p:stCondLst>
                                            <p:cond delay="1808"/>
                                          </p:stCondLst>
                                        </p:cTn>
                                        <p:tgtEl>
                                          <p:spTgt spid="89"/>
                                        </p:tgtEl>
                                      </p:cBhvr>
                                      <p:to x="100000" y="95000"/>
                                    </p:animScale>
                                    <p:animScale>
                                      <p:cBhvr>
                                        <p:cTn id="368" dur="166" decel="50000">
                                          <p:stCondLst>
                                            <p:cond delay="1834"/>
                                          </p:stCondLst>
                                        </p:cTn>
                                        <p:tgtEl>
                                          <p:spTgt spid="89"/>
                                        </p:tgtEl>
                                      </p:cBhvr>
                                      <p:to x="100000" y="100000"/>
                                    </p:animScale>
                                  </p:childTnLst>
                                </p:cTn>
                              </p:par>
                              <p:par>
                                <p:cTn id="369" presetID="26" presetClass="entr" presetSubtype="0" fill="hold" grpId="0" nodeType="withEffect">
                                  <p:stCondLst>
                                    <p:cond delay="0"/>
                                  </p:stCondLst>
                                  <p:childTnLst>
                                    <p:set>
                                      <p:cBhvr>
                                        <p:cTn id="370" dur="1" fill="hold">
                                          <p:stCondLst>
                                            <p:cond delay="0"/>
                                          </p:stCondLst>
                                        </p:cTn>
                                        <p:tgtEl>
                                          <p:spTgt spid="30"/>
                                        </p:tgtEl>
                                        <p:attrNameLst>
                                          <p:attrName>style.visibility</p:attrName>
                                        </p:attrNameLst>
                                      </p:cBhvr>
                                      <p:to>
                                        <p:strVal val="visible"/>
                                      </p:to>
                                    </p:set>
                                    <p:animEffect transition="in" filter="wipe(down)">
                                      <p:cBhvr>
                                        <p:cTn id="371" dur="580">
                                          <p:stCondLst>
                                            <p:cond delay="0"/>
                                          </p:stCondLst>
                                        </p:cTn>
                                        <p:tgtEl>
                                          <p:spTgt spid="30"/>
                                        </p:tgtEl>
                                      </p:cBhvr>
                                    </p:animEffect>
                                    <p:anim calcmode="lin" valueType="num">
                                      <p:cBhvr>
                                        <p:cTn id="372"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373"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374"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375"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376"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377" dur="26">
                                          <p:stCondLst>
                                            <p:cond delay="650"/>
                                          </p:stCondLst>
                                        </p:cTn>
                                        <p:tgtEl>
                                          <p:spTgt spid="30"/>
                                        </p:tgtEl>
                                      </p:cBhvr>
                                      <p:to x="100000" y="60000"/>
                                    </p:animScale>
                                    <p:animScale>
                                      <p:cBhvr>
                                        <p:cTn id="378" dur="166" decel="50000">
                                          <p:stCondLst>
                                            <p:cond delay="676"/>
                                          </p:stCondLst>
                                        </p:cTn>
                                        <p:tgtEl>
                                          <p:spTgt spid="30"/>
                                        </p:tgtEl>
                                      </p:cBhvr>
                                      <p:to x="100000" y="100000"/>
                                    </p:animScale>
                                    <p:animScale>
                                      <p:cBhvr>
                                        <p:cTn id="379" dur="26">
                                          <p:stCondLst>
                                            <p:cond delay="1312"/>
                                          </p:stCondLst>
                                        </p:cTn>
                                        <p:tgtEl>
                                          <p:spTgt spid="30"/>
                                        </p:tgtEl>
                                      </p:cBhvr>
                                      <p:to x="100000" y="80000"/>
                                    </p:animScale>
                                    <p:animScale>
                                      <p:cBhvr>
                                        <p:cTn id="380" dur="166" decel="50000">
                                          <p:stCondLst>
                                            <p:cond delay="1338"/>
                                          </p:stCondLst>
                                        </p:cTn>
                                        <p:tgtEl>
                                          <p:spTgt spid="30"/>
                                        </p:tgtEl>
                                      </p:cBhvr>
                                      <p:to x="100000" y="100000"/>
                                    </p:animScale>
                                    <p:animScale>
                                      <p:cBhvr>
                                        <p:cTn id="381" dur="26">
                                          <p:stCondLst>
                                            <p:cond delay="1642"/>
                                          </p:stCondLst>
                                        </p:cTn>
                                        <p:tgtEl>
                                          <p:spTgt spid="30"/>
                                        </p:tgtEl>
                                      </p:cBhvr>
                                      <p:to x="100000" y="90000"/>
                                    </p:animScale>
                                    <p:animScale>
                                      <p:cBhvr>
                                        <p:cTn id="382" dur="166" decel="50000">
                                          <p:stCondLst>
                                            <p:cond delay="1668"/>
                                          </p:stCondLst>
                                        </p:cTn>
                                        <p:tgtEl>
                                          <p:spTgt spid="30"/>
                                        </p:tgtEl>
                                      </p:cBhvr>
                                      <p:to x="100000" y="100000"/>
                                    </p:animScale>
                                    <p:animScale>
                                      <p:cBhvr>
                                        <p:cTn id="383" dur="26">
                                          <p:stCondLst>
                                            <p:cond delay="1808"/>
                                          </p:stCondLst>
                                        </p:cTn>
                                        <p:tgtEl>
                                          <p:spTgt spid="30"/>
                                        </p:tgtEl>
                                      </p:cBhvr>
                                      <p:to x="100000" y="95000"/>
                                    </p:animScale>
                                    <p:animScale>
                                      <p:cBhvr>
                                        <p:cTn id="384" dur="166" decel="50000">
                                          <p:stCondLst>
                                            <p:cond delay="1834"/>
                                          </p:stCondLst>
                                        </p:cTn>
                                        <p:tgtEl>
                                          <p:spTgt spid="30"/>
                                        </p:tgtEl>
                                      </p:cBhvr>
                                      <p:to x="100000" y="100000"/>
                                    </p:animScale>
                                  </p:childTnLst>
                                </p:cTn>
                              </p:par>
                              <p:par>
                                <p:cTn id="385" presetID="26" presetClass="entr" presetSubtype="0" fill="hold" grpId="0" nodeType="withEffect">
                                  <p:stCondLst>
                                    <p:cond delay="0"/>
                                  </p:stCondLst>
                                  <p:childTnLst>
                                    <p:set>
                                      <p:cBhvr>
                                        <p:cTn id="386" dur="1" fill="hold">
                                          <p:stCondLst>
                                            <p:cond delay="0"/>
                                          </p:stCondLst>
                                        </p:cTn>
                                        <p:tgtEl>
                                          <p:spTgt spid="31"/>
                                        </p:tgtEl>
                                        <p:attrNameLst>
                                          <p:attrName>style.visibility</p:attrName>
                                        </p:attrNameLst>
                                      </p:cBhvr>
                                      <p:to>
                                        <p:strVal val="visible"/>
                                      </p:to>
                                    </p:set>
                                    <p:animEffect transition="in" filter="wipe(down)">
                                      <p:cBhvr>
                                        <p:cTn id="387" dur="580">
                                          <p:stCondLst>
                                            <p:cond delay="0"/>
                                          </p:stCondLst>
                                        </p:cTn>
                                        <p:tgtEl>
                                          <p:spTgt spid="31"/>
                                        </p:tgtEl>
                                      </p:cBhvr>
                                    </p:animEffect>
                                    <p:anim calcmode="lin" valueType="num">
                                      <p:cBhvr>
                                        <p:cTn id="388"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389"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390"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391"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392"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93" dur="26">
                                          <p:stCondLst>
                                            <p:cond delay="650"/>
                                          </p:stCondLst>
                                        </p:cTn>
                                        <p:tgtEl>
                                          <p:spTgt spid="31"/>
                                        </p:tgtEl>
                                      </p:cBhvr>
                                      <p:to x="100000" y="60000"/>
                                    </p:animScale>
                                    <p:animScale>
                                      <p:cBhvr>
                                        <p:cTn id="394" dur="166" decel="50000">
                                          <p:stCondLst>
                                            <p:cond delay="676"/>
                                          </p:stCondLst>
                                        </p:cTn>
                                        <p:tgtEl>
                                          <p:spTgt spid="31"/>
                                        </p:tgtEl>
                                      </p:cBhvr>
                                      <p:to x="100000" y="100000"/>
                                    </p:animScale>
                                    <p:animScale>
                                      <p:cBhvr>
                                        <p:cTn id="395" dur="26">
                                          <p:stCondLst>
                                            <p:cond delay="1312"/>
                                          </p:stCondLst>
                                        </p:cTn>
                                        <p:tgtEl>
                                          <p:spTgt spid="31"/>
                                        </p:tgtEl>
                                      </p:cBhvr>
                                      <p:to x="100000" y="80000"/>
                                    </p:animScale>
                                    <p:animScale>
                                      <p:cBhvr>
                                        <p:cTn id="396" dur="166" decel="50000">
                                          <p:stCondLst>
                                            <p:cond delay="1338"/>
                                          </p:stCondLst>
                                        </p:cTn>
                                        <p:tgtEl>
                                          <p:spTgt spid="31"/>
                                        </p:tgtEl>
                                      </p:cBhvr>
                                      <p:to x="100000" y="100000"/>
                                    </p:animScale>
                                    <p:animScale>
                                      <p:cBhvr>
                                        <p:cTn id="397" dur="26">
                                          <p:stCondLst>
                                            <p:cond delay="1642"/>
                                          </p:stCondLst>
                                        </p:cTn>
                                        <p:tgtEl>
                                          <p:spTgt spid="31"/>
                                        </p:tgtEl>
                                      </p:cBhvr>
                                      <p:to x="100000" y="90000"/>
                                    </p:animScale>
                                    <p:animScale>
                                      <p:cBhvr>
                                        <p:cTn id="398" dur="166" decel="50000">
                                          <p:stCondLst>
                                            <p:cond delay="1668"/>
                                          </p:stCondLst>
                                        </p:cTn>
                                        <p:tgtEl>
                                          <p:spTgt spid="31"/>
                                        </p:tgtEl>
                                      </p:cBhvr>
                                      <p:to x="100000" y="100000"/>
                                    </p:animScale>
                                    <p:animScale>
                                      <p:cBhvr>
                                        <p:cTn id="399" dur="26">
                                          <p:stCondLst>
                                            <p:cond delay="1808"/>
                                          </p:stCondLst>
                                        </p:cTn>
                                        <p:tgtEl>
                                          <p:spTgt spid="31"/>
                                        </p:tgtEl>
                                      </p:cBhvr>
                                      <p:to x="100000" y="95000"/>
                                    </p:animScale>
                                    <p:animScale>
                                      <p:cBhvr>
                                        <p:cTn id="400" dur="166" decel="50000">
                                          <p:stCondLst>
                                            <p:cond delay="1834"/>
                                          </p:stCondLst>
                                        </p:cTn>
                                        <p:tgtEl>
                                          <p:spTgt spid="31"/>
                                        </p:tgtEl>
                                      </p:cBhvr>
                                      <p:to x="100000" y="100000"/>
                                    </p:animScale>
                                  </p:childTnLst>
                                </p:cTn>
                              </p:par>
                              <p:par>
                                <p:cTn id="401" presetID="26" presetClass="entr" presetSubtype="0" fill="hold" grpId="0" nodeType="withEffect">
                                  <p:stCondLst>
                                    <p:cond delay="0"/>
                                  </p:stCondLst>
                                  <p:childTnLst>
                                    <p:set>
                                      <p:cBhvr>
                                        <p:cTn id="402" dur="1" fill="hold">
                                          <p:stCondLst>
                                            <p:cond delay="0"/>
                                          </p:stCondLst>
                                        </p:cTn>
                                        <p:tgtEl>
                                          <p:spTgt spid="68"/>
                                        </p:tgtEl>
                                        <p:attrNameLst>
                                          <p:attrName>style.visibility</p:attrName>
                                        </p:attrNameLst>
                                      </p:cBhvr>
                                      <p:to>
                                        <p:strVal val="visible"/>
                                      </p:to>
                                    </p:set>
                                    <p:animEffect transition="in" filter="wipe(down)">
                                      <p:cBhvr>
                                        <p:cTn id="403" dur="580">
                                          <p:stCondLst>
                                            <p:cond delay="0"/>
                                          </p:stCondLst>
                                        </p:cTn>
                                        <p:tgtEl>
                                          <p:spTgt spid="68"/>
                                        </p:tgtEl>
                                      </p:cBhvr>
                                    </p:animEffect>
                                    <p:anim calcmode="lin" valueType="num">
                                      <p:cBhvr>
                                        <p:cTn id="404" dur="1822" tmFilter="0,0; 0.14,0.36; 0.43,0.73; 0.71,0.91; 1.0,1.0">
                                          <p:stCondLst>
                                            <p:cond delay="0"/>
                                          </p:stCondLst>
                                        </p:cTn>
                                        <p:tgtEl>
                                          <p:spTgt spid="68"/>
                                        </p:tgtEl>
                                        <p:attrNameLst>
                                          <p:attrName>ppt_x</p:attrName>
                                        </p:attrNameLst>
                                      </p:cBhvr>
                                      <p:tavLst>
                                        <p:tav tm="0">
                                          <p:val>
                                            <p:strVal val="#ppt_x-0.25"/>
                                          </p:val>
                                        </p:tav>
                                        <p:tav tm="100000">
                                          <p:val>
                                            <p:strVal val="#ppt_x"/>
                                          </p:val>
                                        </p:tav>
                                      </p:tavLst>
                                    </p:anim>
                                    <p:anim calcmode="lin" valueType="num">
                                      <p:cBhvr>
                                        <p:cTn id="405" dur="664" tmFilter="0.0,0.0; 0.25,0.07; 0.50,0.2; 0.75,0.467; 1.0,1.0">
                                          <p:stCondLst>
                                            <p:cond delay="0"/>
                                          </p:stCondLst>
                                        </p:cTn>
                                        <p:tgtEl>
                                          <p:spTgt spid="68"/>
                                        </p:tgtEl>
                                        <p:attrNameLst>
                                          <p:attrName>ppt_y</p:attrName>
                                        </p:attrNameLst>
                                      </p:cBhvr>
                                      <p:tavLst>
                                        <p:tav tm="0" fmla="#ppt_y-sin(pi*$)/3">
                                          <p:val>
                                            <p:fltVal val="0.5"/>
                                          </p:val>
                                        </p:tav>
                                        <p:tav tm="100000">
                                          <p:val>
                                            <p:fltVal val="1"/>
                                          </p:val>
                                        </p:tav>
                                      </p:tavLst>
                                    </p:anim>
                                    <p:anim calcmode="lin" valueType="num">
                                      <p:cBhvr>
                                        <p:cTn id="406" dur="664" tmFilter="0, 0; 0.125,0.2665; 0.25,0.4; 0.375,0.465; 0.5,0.5;  0.625,0.535; 0.75,0.6; 0.875,0.7335; 1,1">
                                          <p:stCondLst>
                                            <p:cond delay="664"/>
                                          </p:stCondLst>
                                        </p:cTn>
                                        <p:tgtEl>
                                          <p:spTgt spid="68"/>
                                        </p:tgtEl>
                                        <p:attrNameLst>
                                          <p:attrName>ppt_y</p:attrName>
                                        </p:attrNameLst>
                                      </p:cBhvr>
                                      <p:tavLst>
                                        <p:tav tm="0" fmla="#ppt_y-sin(pi*$)/9">
                                          <p:val>
                                            <p:fltVal val="0"/>
                                          </p:val>
                                        </p:tav>
                                        <p:tav tm="100000">
                                          <p:val>
                                            <p:fltVal val="1"/>
                                          </p:val>
                                        </p:tav>
                                      </p:tavLst>
                                    </p:anim>
                                    <p:anim calcmode="lin" valueType="num">
                                      <p:cBhvr>
                                        <p:cTn id="407" dur="332" tmFilter="0, 0; 0.125,0.2665; 0.25,0.4; 0.375,0.465; 0.5,0.5;  0.625,0.535; 0.75,0.6; 0.875,0.7335; 1,1">
                                          <p:stCondLst>
                                            <p:cond delay="1324"/>
                                          </p:stCondLst>
                                        </p:cTn>
                                        <p:tgtEl>
                                          <p:spTgt spid="68"/>
                                        </p:tgtEl>
                                        <p:attrNameLst>
                                          <p:attrName>ppt_y</p:attrName>
                                        </p:attrNameLst>
                                      </p:cBhvr>
                                      <p:tavLst>
                                        <p:tav tm="0" fmla="#ppt_y-sin(pi*$)/27">
                                          <p:val>
                                            <p:fltVal val="0"/>
                                          </p:val>
                                        </p:tav>
                                        <p:tav tm="100000">
                                          <p:val>
                                            <p:fltVal val="1"/>
                                          </p:val>
                                        </p:tav>
                                      </p:tavLst>
                                    </p:anim>
                                    <p:anim calcmode="lin" valueType="num">
                                      <p:cBhvr>
                                        <p:cTn id="408" dur="164" tmFilter="0, 0; 0.125,0.2665; 0.25,0.4; 0.375,0.465; 0.5,0.5;  0.625,0.535; 0.75,0.6; 0.875,0.7335; 1,1">
                                          <p:stCondLst>
                                            <p:cond delay="1656"/>
                                          </p:stCondLst>
                                        </p:cTn>
                                        <p:tgtEl>
                                          <p:spTgt spid="68"/>
                                        </p:tgtEl>
                                        <p:attrNameLst>
                                          <p:attrName>ppt_y</p:attrName>
                                        </p:attrNameLst>
                                      </p:cBhvr>
                                      <p:tavLst>
                                        <p:tav tm="0" fmla="#ppt_y-sin(pi*$)/81">
                                          <p:val>
                                            <p:fltVal val="0"/>
                                          </p:val>
                                        </p:tav>
                                        <p:tav tm="100000">
                                          <p:val>
                                            <p:fltVal val="1"/>
                                          </p:val>
                                        </p:tav>
                                      </p:tavLst>
                                    </p:anim>
                                    <p:animScale>
                                      <p:cBhvr>
                                        <p:cTn id="409" dur="26">
                                          <p:stCondLst>
                                            <p:cond delay="650"/>
                                          </p:stCondLst>
                                        </p:cTn>
                                        <p:tgtEl>
                                          <p:spTgt spid="68"/>
                                        </p:tgtEl>
                                      </p:cBhvr>
                                      <p:to x="100000" y="60000"/>
                                    </p:animScale>
                                    <p:animScale>
                                      <p:cBhvr>
                                        <p:cTn id="410" dur="166" decel="50000">
                                          <p:stCondLst>
                                            <p:cond delay="676"/>
                                          </p:stCondLst>
                                        </p:cTn>
                                        <p:tgtEl>
                                          <p:spTgt spid="68"/>
                                        </p:tgtEl>
                                      </p:cBhvr>
                                      <p:to x="100000" y="100000"/>
                                    </p:animScale>
                                    <p:animScale>
                                      <p:cBhvr>
                                        <p:cTn id="411" dur="26">
                                          <p:stCondLst>
                                            <p:cond delay="1312"/>
                                          </p:stCondLst>
                                        </p:cTn>
                                        <p:tgtEl>
                                          <p:spTgt spid="68"/>
                                        </p:tgtEl>
                                      </p:cBhvr>
                                      <p:to x="100000" y="80000"/>
                                    </p:animScale>
                                    <p:animScale>
                                      <p:cBhvr>
                                        <p:cTn id="412" dur="166" decel="50000">
                                          <p:stCondLst>
                                            <p:cond delay="1338"/>
                                          </p:stCondLst>
                                        </p:cTn>
                                        <p:tgtEl>
                                          <p:spTgt spid="68"/>
                                        </p:tgtEl>
                                      </p:cBhvr>
                                      <p:to x="100000" y="100000"/>
                                    </p:animScale>
                                    <p:animScale>
                                      <p:cBhvr>
                                        <p:cTn id="413" dur="26">
                                          <p:stCondLst>
                                            <p:cond delay="1642"/>
                                          </p:stCondLst>
                                        </p:cTn>
                                        <p:tgtEl>
                                          <p:spTgt spid="68"/>
                                        </p:tgtEl>
                                      </p:cBhvr>
                                      <p:to x="100000" y="90000"/>
                                    </p:animScale>
                                    <p:animScale>
                                      <p:cBhvr>
                                        <p:cTn id="414" dur="166" decel="50000">
                                          <p:stCondLst>
                                            <p:cond delay="1668"/>
                                          </p:stCondLst>
                                        </p:cTn>
                                        <p:tgtEl>
                                          <p:spTgt spid="68"/>
                                        </p:tgtEl>
                                      </p:cBhvr>
                                      <p:to x="100000" y="100000"/>
                                    </p:animScale>
                                    <p:animScale>
                                      <p:cBhvr>
                                        <p:cTn id="415" dur="26">
                                          <p:stCondLst>
                                            <p:cond delay="1808"/>
                                          </p:stCondLst>
                                        </p:cTn>
                                        <p:tgtEl>
                                          <p:spTgt spid="68"/>
                                        </p:tgtEl>
                                      </p:cBhvr>
                                      <p:to x="100000" y="95000"/>
                                    </p:animScale>
                                    <p:animScale>
                                      <p:cBhvr>
                                        <p:cTn id="416" dur="166" decel="50000">
                                          <p:stCondLst>
                                            <p:cond delay="1834"/>
                                          </p:stCondLst>
                                        </p:cTn>
                                        <p:tgtEl>
                                          <p:spTgt spid="68"/>
                                        </p:tgtEl>
                                      </p:cBhvr>
                                      <p:to x="100000" y="100000"/>
                                    </p:animScale>
                                  </p:childTnLst>
                                </p:cTn>
                              </p:par>
                              <p:par>
                                <p:cTn id="417" presetID="26" presetClass="entr" presetSubtype="0" fill="hold" grpId="0" nodeType="withEffect">
                                  <p:stCondLst>
                                    <p:cond delay="0"/>
                                  </p:stCondLst>
                                  <p:childTnLst>
                                    <p:set>
                                      <p:cBhvr>
                                        <p:cTn id="418" dur="1" fill="hold">
                                          <p:stCondLst>
                                            <p:cond delay="0"/>
                                          </p:stCondLst>
                                        </p:cTn>
                                        <p:tgtEl>
                                          <p:spTgt spid="65"/>
                                        </p:tgtEl>
                                        <p:attrNameLst>
                                          <p:attrName>style.visibility</p:attrName>
                                        </p:attrNameLst>
                                      </p:cBhvr>
                                      <p:to>
                                        <p:strVal val="visible"/>
                                      </p:to>
                                    </p:set>
                                    <p:animEffect transition="in" filter="wipe(down)">
                                      <p:cBhvr>
                                        <p:cTn id="419" dur="580">
                                          <p:stCondLst>
                                            <p:cond delay="0"/>
                                          </p:stCondLst>
                                        </p:cTn>
                                        <p:tgtEl>
                                          <p:spTgt spid="65"/>
                                        </p:tgtEl>
                                      </p:cBhvr>
                                    </p:animEffect>
                                    <p:anim calcmode="lin" valueType="num">
                                      <p:cBhvr>
                                        <p:cTn id="420" dur="1822" tmFilter="0,0; 0.14,0.36; 0.43,0.73; 0.71,0.91; 1.0,1.0">
                                          <p:stCondLst>
                                            <p:cond delay="0"/>
                                          </p:stCondLst>
                                        </p:cTn>
                                        <p:tgtEl>
                                          <p:spTgt spid="65"/>
                                        </p:tgtEl>
                                        <p:attrNameLst>
                                          <p:attrName>ppt_x</p:attrName>
                                        </p:attrNameLst>
                                      </p:cBhvr>
                                      <p:tavLst>
                                        <p:tav tm="0">
                                          <p:val>
                                            <p:strVal val="#ppt_x-0.25"/>
                                          </p:val>
                                        </p:tav>
                                        <p:tav tm="100000">
                                          <p:val>
                                            <p:strVal val="#ppt_x"/>
                                          </p:val>
                                        </p:tav>
                                      </p:tavLst>
                                    </p:anim>
                                    <p:anim calcmode="lin" valueType="num">
                                      <p:cBhvr>
                                        <p:cTn id="421" dur="664" tmFilter="0.0,0.0; 0.25,0.07; 0.50,0.2; 0.75,0.467; 1.0,1.0">
                                          <p:stCondLst>
                                            <p:cond delay="0"/>
                                          </p:stCondLst>
                                        </p:cTn>
                                        <p:tgtEl>
                                          <p:spTgt spid="65"/>
                                        </p:tgtEl>
                                        <p:attrNameLst>
                                          <p:attrName>ppt_y</p:attrName>
                                        </p:attrNameLst>
                                      </p:cBhvr>
                                      <p:tavLst>
                                        <p:tav tm="0" fmla="#ppt_y-sin(pi*$)/3">
                                          <p:val>
                                            <p:fltVal val="0.5"/>
                                          </p:val>
                                        </p:tav>
                                        <p:tav tm="100000">
                                          <p:val>
                                            <p:fltVal val="1"/>
                                          </p:val>
                                        </p:tav>
                                      </p:tavLst>
                                    </p:anim>
                                    <p:anim calcmode="lin" valueType="num">
                                      <p:cBhvr>
                                        <p:cTn id="422" dur="664" tmFilter="0, 0; 0.125,0.2665; 0.25,0.4; 0.375,0.465; 0.5,0.5;  0.625,0.535; 0.75,0.6; 0.875,0.7335; 1,1">
                                          <p:stCondLst>
                                            <p:cond delay="664"/>
                                          </p:stCondLst>
                                        </p:cTn>
                                        <p:tgtEl>
                                          <p:spTgt spid="65"/>
                                        </p:tgtEl>
                                        <p:attrNameLst>
                                          <p:attrName>ppt_y</p:attrName>
                                        </p:attrNameLst>
                                      </p:cBhvr>
                                      <p:tavLst>
                                        <p:tav tm="0" fmla="#ppt_y-sin(pi*$)/9">
                                          <p:val>
                                            <p:fltVal val="0"/>
                                          </p:val>
                                        </p:tav>
                                        <p:tav tm="100000">
                                          <p:val>
                                            <p:fltVal val="1"/>
                                          </p:val>
                                        </p:tav>
                                      </p:tavLst>
                                    </p:anim>
                                    <p:anim calcmode="lin" valueType="num">
                                      <p:cBhvr>
                                        <p:cTn id="423" dur="332" tmFilter="0, 0; 0.125,0.2665; 0.25,0.4; 0.375,0.465; 0.5,0.5;  0.625,0.535; 0.75,0.6; 0.875,0.7335; 1,1">
                                          <p:stCondLst>
                                            <p:cond delay="1324"/>
                                          </p:stCondLst>
                                        </p:cTn>
                                        <p:tgtEl>
                                          <p:spTgt spid="65"/>
                                        </p:tgtEl>
                                        <p:attrNameLst>
                                          <p:attrName>ppt_y</p:attrName>
                                        </p:attrNameLst>
                                      </p:cBhvr>
                                      <p:tavLst>
                                        <p:tav tm="0" fmla="#ppt_y-sin(pi*$)/27">
                                          <p:val>
                                            <p:fltVal val="0"/>
                                          </p:val>
                                        </p:tav>
                                        <p:tav tm="100000">
                                          <p:val>
                                            <p:fltVal val="1"/>
                                          </p:val>
                                        </p:tav>
                                      </p:tavLst>
                                    </p:anim>
                                    <p:anim calcmode="lin" valueType="num">
                                      <p:cBhvr>
                                        <p:cTn id="424" dur="164" tmFilter="0, 0; 0.125,0.2665; 0.25,0.4; 0.375,0.465; 0.5,0.5;  0.625,0.535; 0.75,0.6; 0.875,0.7335; 1,1">
                                          <p:stCondLst>
                                            <p:cond delay="1656"/>
                                          </p:stCondLst>
                                        </p:cTn>
                                        <p:tgtEl>
                                          <p:spTgt spid="65"/>
                                        </p:tgtEl>
                                        <p:attrNameLst>
                                          <p:attrName>ppt_y</p:attrName>
                                        </p:attrNameLst>
                                      </p:cBhvr>
                                      <p:tavLst>
                                        <p:tav tm="0" fmla="#ppt_y-sin(pi*$)/81">
                                          <p:val>
                                            <p:fltVal val="0"/>
                                          </p:val>
                                        </p:tav>
                                        <p:tav tm="100000">
                                          <p:val>
                                            <p:fltVal val="1"/>
                                          </p:val>
                                        </p:tav>
                                      </p:tavLst>
                                    </p:anim>
                                    <p:animScale>
                                      <p:cBhvr>
                                        <p:cTn id="425" dur="26">
                                          <p:stCondLst>
                                            <p:cond delay="650"/>
                                          </p:stCondLst>
                                        </p:cTn>
                                        <p:tgtEl>
                                          <p:spTgt spid="65"/>
                                        </p:tgtEl>
                                      </p:cBhvr>
                                      <p:to x="100000" y="60000"/>
                                    </p:animScale>
                                    <p:animScale>
                                      <p:cBhvr>
                                        <p:cTn id="426" dur="166" decel="50000">
                                          <p:stCondLst>
                                            <p:cond delay="676"/>
                                          </p:stCondLst>
                                        </p:cTn>
                                        <p:tgtEl>
                                          <p:spTgt spid="65"/>
                                        </p:tgtEl>
                                      </p:cBhvr>
                                      <p:to x="100000" y="100000"/>
                                    </p:animScale>
                                    <p:animScale>
                                      <p:cBhvr>
                                        <p:cTn id="427" dur="26">
                                          <p:stCondLst>
                                            <p:cond delay="1312"/>
                                          </p:stCondLst>
                                        </p:cTn>
                                        <p:tgtEl>
                                          <p:spTgt spid="65"/>
                                        </p:tgtEl>
                                      </p:cBhvr>
                                      <p:to x="100000" y="80000"/>
                                    </p:animScale>
                                    <p:animScale>
                                      <p:cBhvr>
                                        <p:cTn id="428" dur="166" decel="50000">
                                          <p:stCondLst>
                                            <p:cond delay="1338"/>
                                          </p:stCondLst>
                                        </p:cTn>
                                        <p:tgtEl>
                                          <p:spTgt spid="65"/>
                                        </p:tgtEl>
                                      </p:cBhvr>
                                      <p:to x="100000" y="100000"/>
                                    </p:animScale>
                                    <p:animScale>
                                      <p:cBhvr>
                                        <p:cTn id="429" dur="26">
                                          <p:stCondLst>
                                            <p:cond delay="1642"/>
                                          </p:stCondLst>
                                        </p:cTn>
                                        <p:tgtEl>
                                          <p:spTgt spid="65"/>
                                        </p:tgtEl>
                                      </p:cBhvr>
                                      <p:to x="100000" y="90000"/>
                                    </p:animScale>
                                    <p:animScale>
                                      <p:cBhvr>
                                        <p:cTn id="430" dur="166" decel="50000">
                                          <p:stCondLst>
                                            <p:cond delay="1668"/>
                                          </p:stCondLst>
                                        </p:cTn>
                                        <p:tgtEl>
                                          <p:spTgt spid="65"/>
                                        </p:tgtEl>
                                      </p:cBhvr>
                                      <p:to x="100000" y="100000"/>
                                    </p:animScale>
                                    <p:animScale>
                                      <p:cBhvr>
                                        <p:cTn id="431" dur="26">
                                          <p:stCondLst>
                                            <p:cond delay="1808"/>
                                          </p:stCondLst>
                                        </p:cTn>
                                        <p:tgtEl>
                                          <p:spTgt spid="65"/>
                                        </p:tgtEl>
                                      </p:cBhvr>
                                      <p:to x="100000" y="95000"/>
                                    </p:animScale>
                                    <p:animScale>
                                      <p:cBhvr>
                                        <p:cTn id="432" dur="166" decel="50000">
                                          <p:stCondLst>
                                            <p:cond delay="1834"/>
                                          </p:stCondLst>
                                        </p:cTn>
                                        <p:tgtEl>
                                          <p:spTgt spid="65"/>
                                        </p:tgtEl>
                                      </p:cBhvr>
                                      <p:to x="100000" y="100000"/>
                                    </p:animScale>
                                  </p:childTnLst>
                                </p:cTn>
                              </p:par>
                              <p:par>
                                <p:cTn id="433" presetID="26" presetClass="entr" presetSubtype="0" fill="hold" grpId="0" nodeType="withEffect">
                                  <p:stCondLst>
                                    <p:cond delay="0"/>
                                  </p:stCondLst>
                                  <p:childTnLst>
                                    <p:set>
                                      <p:cBhvr>
                                        <p:cTn id="434" dur="1" fill="hold">
                                          <p:stCondLst>
                                            <p:cond delay="0"/>
                                          </p:stCondLst>
                                        </p:cTn>
                                        <p:tgtEl>
                                          <p:spTgt spid="64"/>
                                        </p:tgtEl>
                                        <p:attrNameLst>
                                          <p:attrName>style.visibility</p:attrName>
                                        </p:attrNameLst>
                                      </p:cBhvr>
                                      <p:to>
                                        <p:strVal val="visible"/>
                                      </p:to>
                                    </p:set>
                                    <p:animEffect transition="in" filter="wipe(down)">
                                      <p:cBhvr>
                                        <p:cTn id="435" dur="580">
                                          <p:stCondLst>
                                            <p:cond delay="0"/>
                                          </p:stCondLst>
                                        </p:cTn>
                                        <p:tgtEl>
                                          <p:spTgt spid="64"/>
                                        </p:tgtEl>
                                      </p:cBhvr>
                                    </p:animEffect>
                                    <p:anim calcmode="lin" valueType="num">
                                      <p:cBhvr>
                                        <p:cTn id="436"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437"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438"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439"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440"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441" dur="26">
                                          <p:stCondLst>
                                            <p:cond delay="650"/>
                                          </p:stCondLst>
                                        </p:cTn>
                                        <p:tgtEl>
                                          <p:spTgt spid="64"/>
                                        </p:tgtEl>
                                      </p:cBhvr>
                                      <p:to x="100000" y="60000"/>
                                    </p:animScale>
                                    <p:animScale>
                                      <p:cBhvr>
                                        <p:cTn id="442" dur="166" decel="50000">
                                          <p:stCondLst>
                                            <p:cond delay="676"/>
                                          </p:stCondLst>
                                        </p:cTn>
                                        <p:tgtEl>
                                          <p:spTgt spid="64"/>
                                        </p:tgtEl>
                                      </p:cBhvr>
                                      <p:to x="100000" y="100000"/>
                                    </p:animScale>
                                    <p:animScale>
                                      <p:cBhvr>
                                        <p:cTn id="443" dur="26">
                                          <p:stCondLst>
                                            <p:cond delay="1312"/>
                                          </p:stCondLst>
                                        </p:cTn>
                                        <p:tgtEl>
                                          <p:spTgt spid="64"/>
                                        </p:tgtEl>
                                      </p:cBhvr>
                                      <p:to x="100000" y="80000"/>
                                    </p:animScale>
                                    <p:animScale>
                                      <p:cBhvr>
                                        <p:cTn id="444" dur="166" decel="50000">
                                          <p:stCondLst>
                                            <p:cond delay="1338"/>
                                          </p:stCondLst>
                                        </p:cTn>
                                        <p:tgtEl>
                                          <p:spTgt spid="64"/>
                                        </p:tgtEl>
                                      </p:cBhvr>
                                      <p:to x="100000" y="100000"/>
                                    </p:animScale>
                                    <p:animScale>
                                      <p:cBhvr>
                                        <p:cTn id="445" dur="26">
                                          <p:stCondLst>
                                            <p:cond delay="1642"/>
                                          </p:stCondLst>
                                        </p:cTn>
                                        <p:tgtEl>
                                          <p:spTgt spid="64"/>
                                        </p:tgtEl>
                                      </p:cBhvr>
                                      <p:to x="100000" y="90000"/>
                                    </p:animScale>
                                    <p:animScale>
                                      <p:cBhvr>
                                        <p:cTn id="446" dur="166" decel="50000">
                                          <p:stCondLst>
                                            <p:cond delay="1668"/>
                                          </p:stCondLst>
                                        </p:cTn>
                                        <p:tgtEl>
                                          <p:spTgt spid="64"/>
                                        </p:tgtEl>
                                      </p:cBhvr>
                                      <p:to x="100000" y="100000"/>
                                    </p:animScale>
                                    <p:animScale>
                                      <p:cBhvr>
                                        <p:cTn id="447" dur="26">
                                          <p:stCondLst>
                                            <p:cond delay="1808"/>
                                          </p:stCondLst>
                                        </p:cTn>
                                        <p:tgtEl>
                                          <p:spTgt spid="64"/>
                                        </p:tgtEl>
                                      </p:cBhvr>
                                      <p:to x="100000" y="95000"/>
                                    </p:animScale>
                                    <p:animScale>
                                      <p:cBhvr>
                                        <p:cTn id="448" dur="166" decel="50000">
                                          <p:stCondLst>
                                            <p:cond delay="1834"/>
                                          </p:stCondLst>
                                        </p:cTn>
                                        <p:tgtEl>
                                          <p:spTgt spid="64"/>
                                        </p:tgtEl>
                                      </p:cBhvr>
                                      <p:to x="100000" y="100000"/>
                                    </p:animScale>
                                  </p:childTnLst>
                                </p:cTn>
                              </p:par>
                              <p:par>
                                <p:cTn id="449" presetID="26" presetClass="entr" presetSubtype="0" fill="hold" grpId="0" nodeType="withEffect">
                                  <p:stCondLst>
                                    <p:cond delay="0"/>
                                  </p:stCondLst>
                                  <p:childTnLst>
                                    <p:set>
                                      <p:cBhvr>
                                        <p:cTn id="450" dur="1" fill="hold">
                                          <p:stCondLst>
                                            <p:cond delay="0"/>
                                          </p:stCondLst>
                                        </p:cTn>
                                        <p:tgtEl>
                                          <p:spTgt spid="67"/>
                                        </p:tgtEl>
                                        <p:attrNameLst>
                                          <p:attrName>style.visibility</p:attrName>
                                        </p:attrNameLst>
                                      </p:cBhvr>
                                      <p:to>
                                        <p:strVal val="visible"/>
                                      </p:to>
                                    </p:set>
                                    <p:animEffect transition="in" filter="wipe(down)">
                                      <p:cBhvr>
                                        <p:cTn id="451" dur="580">
                                          <p:stCondLst>
                                            <p:cond delay="0"/>
                                          </p:stCondLst>
                                        </p:cTn>
                                        <p:tgtEl>
                                          <p:spTgt spid="67"/>
                                        </p:tgtEl>
                                      </p:cBhvr>
                                    </p:animEffect>
                                    <p:anim calcmode="lin" valueType="num">
                                      <p:cBhvr>
                                        <p:cTn id="452" dur="1822" tmFilter="0,0; 0.14,0.36; 0.43,0.73; 0.71,0.91; 1.0,1.0">
                                          <p:stCondLst>
                                            <p:cond delay="0"/>
                                          </p:stCondLst>
                                        </p:cTn>
                                        <p:tgtEl>
                                          <p:spTgt spid="67"/>
                                        </p:tgtEl>
                                        <p:attrNameLst>
                                          <p:attrName>ppt_x</p:attrName>
                                        </p:attrNameLst>
                                      </p:cBhvr>
                                      <p:tavLst>
                                        <p:tav tm="0">
                                          <p:val>
                                            <p:strVal val="#ppt_x-0.25"/>
                                          </p:val>
                                        </p:tav>
                                        <p:tav tm="100000">
                                          <p:val>
                                            <p:strVal val="#ppt_x"/>
                                          </p:val>
                                        </p:tav>
                                      </p:tavLst>
                                    </p:anim>
                                    <p:anim calcmode="lin" valueType="num">
                                      <p:cBhvr>
                                        <p:cTn id="453" dur="664" tmFilter="0.0,0.0; 0.25,0.07; 0.50,0.2; 0.75,0.467; 1.0,1.0">
                                          <p:stCondLst>
                                            <p:cond delay="0"/>
                                          </p:stCondLst>
                                        </p:cTn>
                                        <p:tgtEl>
                                          <p:spTgt spid="67"/>
                                        </p:tgtEl>
                                        <p:attrNameLst>
                                          <p:attrName>ppt_y</p:attrName>
                                        </p:attrNameLst>
                                      </p:cBhvr>
                                      <p:tavLst>
                                        <p:tav tm="0" fmla="#ppt_y-sin(pi*$)/3">
                                          <p:val>
                                            <p:fltVal val="0.5"/>
                                          </p:val>
                                        </p:tav>
                                        <p:tav tm="100000">
                                          <p:val>
                                            <p:fltVal val="1"/>
                                          </p:val>
                                        </p:tav>
                                      </p:tavLst>
                                    </p:anim>
                                    <p:anim calcmode="lin" valueType="num">
                                      <p:cBhvr>
                                        <p:cTn id="454" dur="664" tmFilter="0, 0; 0.125,0.2665; 0.25,0.4; 0.375,0.465; 0.5,0.5;  0.625,0.535; 0.75,0.6; 0.875,0.7335; 1,1">
                                          <p:stCondLst>
                                            <p:cond delay="664"/>
                                          </p:stCondLst>
                                        </p:cTn>
                                        <p:tgtEl>
                                          <p:spTgt spid="67"/>
                                        </p:tgtEl>
                                        <p:attrNameLst>
                                          <p:attrName>ppt_y</p:attrName>
                                        </p:attrNameLst>
                                      </p:cBhvr>
                                      <p:tavLst>
                                        <p:tav tm="0" fmla="#ppt_y-sin(pi*$)/9">
                                          <p:val>
                                            <p:fltVal val="0"/>
                                          </p:val>
                                        </p:tav>
                                        <p:tav tm="100000">
                                          <p:val>
                                            <p:fltVal val="1"/>
                                          </p:val>
                                        </p:tav>
                                      </p:tavLst>
                                    </p:anim>
                                    <p:anim calcmode="lin" valueType="num">
                                      <p:cBhvr>
                                        <p:cTn id="455" dur="332" tmFilter="0, 0; 0.125,0.2665; 0.25,0.4; 0.375,0.465; 0.5,0.5;  0.625,0.535; 0.75,0.6; 0.875,0.7335; 1,1">
                                          <p:stCondLst>
                                            <p:cond delay="1324"/>
                                          </p:stCondLst>
                                        </p:cTn>
                                        <p:tgtEl>
                                          <p:spTgt spid="67"/>
                                        </p:tgtEl>
                                        <p:attrNameLst>
                                          <p:attrName>ppt_y</p:attrName>
                                        </p:attrNameLst>
                                      </p:cBhvr>
                                      <p:tavLst>
                                        <p:tav tm="0" fmla="#ppt_y-sin(pi*$)/27">
                                          <p:val>
                                            <p:fltVal val="0"/>
                                          </p:val>
                                        </p:tav>
                                        <p:tav tm="100000">
                                          <p:val>
                                            <p:fltVal val="1"/>
                                          </p:val>
                                        </p:tav>
                                      </p:tavLst>
                                    </p:anim>
                                    <p:anim calcmode="lin" valueType="num">
                                      <p:cBhvr>
                                        <p:cTn id="456" dur="164" tmFilter="0, 0; 0.125,0.2665; 0.25,0.4; 0.375,0.465; 0.5,0.5;  0.625,0.535; 0.75,0.6; 0.875,0.7335; 1,1">
                                          <p:stCondLst>
                                            <p:cond delay="1656"/>
                                          </p:stCondLst>
                                        </p:cTn>
                                        <p:tgtEl>
                                          <p:spTgt spid="67"/>
                                        </p:tgtEl>
                                        <p:attrNameLst>
                                          <p:attrName>ppt_y</p:attrName>
                                        </p:attrNameLst>
                                      </p:cBhvr>
                                      <p:tavLst>
                                        <p:tav tm="0" fmla="#ppt_y-sin(pi*$)/81">
                                          <p:val>
                                            <p:fltVal val="0"/>
                                          </p:val>
                                        </p:tav>
                                        <p:tav tm="100000">
                                          <p:val>
                                            <p:fltVal val="1"/>
                                          </p:val>
                                        </p:tav>
                                      </p:tavLst>
                                    </p:anim>
                                    <p:animScale>
                                      <p:cBhvr>
                                        <p:cTn id="457" dur="26">
                                          <p:stCondLst>
                                            <p:cond delay="650"/>
                                          </p:stCondLst>
                                        </p:cTn>
                                        <p:tgtEl>
                                          <p:spTgt spid="67"/>
                                        </p:tgtEl>
                                      </p:cBhvr>
                                      <p:to x="100000" y="60000"/>
                                    </p:animScale>
                                    <p:animScale>
                                      <p:cBhvr>
                                        <p:cTn id="458" dur="166" decel="50000">
                                          <p:stCondLst>
                                            <p:cond delay="676"/>
                                          </p:stCondLst>
                                        </p:cTn>
                                        <p:tgtEl>
                                          <p:spTgt spid="67"/>
                                        </p:tgtEl>
                                      </p:cBhvr>
                                      <p:to x="100000" y="100000"/>
                                    </p:animScale>
                                    <p:animScale>
                                      <p:cBhvr>
                                        <p:cTn id="459" dur="26">
                                          <p:stCondLst>
                                            <p:cond delay="1312"/>
                                          </p:stCondLst>
                                        </p:cTn>
                                        <p:tgtEl>
                                          <p:spTgt spid="67"/>
                                        </p:tgtEl>
                                      </p:cBhvr>
                                      <p:to x="100000" y="80000"/>
                                    </p:animScale>
                                    <p:animScale>
                                      <p:cBhvr>
                                        <p:cTn id="460" dur="166" decel="50000">
                                          <p:stCondLst>
                                            <p:cond delay="1338"/>
                                          </p:stCondLst>
                                        </p:cTn>
                                        <p:tgtEl>
                                          <p:spTgt spid="67"/>
                                        </p:tgtEl>
                                      </p:cBhvr>
                                      <p:to x="100000" y="100000"/>
                                    </p:animScale>
                                    <p:animScale>
                                      <p:cBhvr>
                                        <p:cTn id="461" dur="26">
                                          <p:stCondLst>
                                            <p:cond delay="1642"/>
                                          </p:stCondLst>
                                        </p:cTn>
                                        <p:tgtEl>
                                          <p:spTgt spid="67"/>
                                        </p:tgtEl>
                                      </p:cBhvr>
                                      <p:to x="100000" y="90000"/>
                                    </p:animScale>
                                    <p:animScale>
                                      <p:cBhvr>
                                        <p:cTn id="462" dur="166" decel="50000">
                                          <p:stCondLst>
                                            <p:cond delay="1668"/>
                                          </p:stCondLst>
                                        </p:cTn>
                                        <p:tgtEl>
                                          <p:spTgt spid="67"/>
                                        </p:tgtEl>
                                      </p:cBhvr>
                                      <p:to x="100000" y="100000"/>
                                    </p:animScale>
                                    <p:animScale>
                                      <p:cBhvr>
                                        <p:cTn id="463" dur="26">
                                          <p:stCondLst>
                                            <p:cond delay="1808"/>
                                          </p:stCondLst>
                                        </p:cTn>
                                        <p:tgtEl>
                                          <p:spTgt spid="67"/>
                                        </p:tgtEl>
                                      </p:cBhvr>
                                      <p:to x="100000" y="95000"/>
                                    </p:animScale>
                                    <p:animScale>
                                      <p:cBhvr>
                                        <p:cTn id="464" dur="166" decel="50000">
                                          <p:stCondLst>
                                            <p:cond delay="1834"/>
                                          </p:stCondLst>
                                        </p:cTn>
                                        <p:tgtEl>
                                          <p:spTgt spid="67"/>
                                        </p:tgtEl>
                                      </p:cBhvr>
                                      <p:to x="100000" y="100000"/>
                                    </p:animScale>
                                  </p:childTnLst>
                                </p:cTn>
                              </p:par>
                              <p:par>
                                <p:cTn id="465" presetID="26" presetClass="entr" presetSubtype="0" fill="hold" grpId="0" nodeType="withEffect">
                                  <p:stCondLst>
                                    <p:cond delay="0"/>
                                  </p:stCondLst>
                                  <p:childTnLst>
                                    <p:set>
                                      <p:cBhvr>
                                        <p:cTn id="466" dur="1" fill="hold">
                                          <p:stCondLst>
                                            <p:cond delay="0"/>
                                          </p:stCondLst>
                                        </p:cTn>
                                        <p:tgtEl>
                                          <p:spTgt spid="66"/>
                                        </p:tgtEl>
                                        <p:attrNameLst>
                                          <p:attrName>style.visibility</p:attrName>
                                        </p:attrNameLst>
                                      </p:cBhvr>
                                      <p:to>
                                        <p:strVal val="visible"/>
                                      </p:to>
                                    </p:set>
                                    <p:animEffect transition="in" filter="wipe(down)">
                                      <p:cBhvr>
                                        <p:cTn id="467" dur="580">
                                          <p:stCondLst>
                                            <p:cond delay="0"/>
                                          </p:stCondLst>
                                        </p:cTn>
                                        <p:tgtEl>
                                          <p:spTgt spid="66"/>
                                        </p:tgtEl>
                                      </p:cBhvr>
                                    </p:animEffect>
                                    <p:anim calcmode="lin" valueType="num">
                                      <p:cBhvr>
                                        <p:cTn id="468"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469"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470"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471"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472"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473" dur="26">
                                          <p:stCondLst>
                                            <p:cond delay="650"/>
                                          </p:stCondLst>
                                        </p:cTn>
                                        <p:tgtEl>
                                          <p:spTgt spid="66"/>
                                        </p:tgtEl>
                                      </p:cBhvr>
                                      <p:to x="100000" y="60000"/>
                                    </p:animScale>
                                    <p:animScale>
                                      <p:cBhvr>
                                        <p:cTn id="474" dur="166" decel="50000">
                                          <p:stCondLst>
                                            <p:cond delay="676"/>
                                          </p:stCondLst>
                                        </p:cTn>
                                        <p:tgtEl>
                                          <p:spTgt spid="66"/>
                                        </p:tgtEl>
                                      </p:cBhvr>
                                      <p:to x="100000" y="100000"/>
                                    </p:animScale>
                                    <p:animScale>
                                      <p:cBhvr>
                                        <p:cTn id="475" dur="26">
                                          <p:stCondLst>
                                            <p:cond delay="1312"/>
                                          </p:stCondLst>
                                        </p:cTn>
                                        <p:tgtEl>
                                          <p:spTgt spid="66"/>
                                        </p:tgtEl>
                                      </p:cBhvr>
                                      <p:to x="100000" y="80000"/>
                                    </p:animScale>
                                    <p:animScale>
                                      <p:cBhvr>
                                        <p:cTn id="476" dur="166" decel="50000">
                                          <p:stCondLst>
                                            <p:cond delay="1338"/>
                                          </p:stCondLst>
                                        </p:cTn>
                                        <p:tgtEl>
                                          <p:spTgt spid="66"/>
                                        </p:tgtEl>
                                      </p:cBhvr>
                                      <p:to x="100000" y="100000"/>
                                    </p:animScale>
                                    <p:animScale>
                                      <p:cBhvr>
                                        <p:cTn id="477" dur="26">
                                          <p:stCondLst>
                                            <p:cond delay="1642"/>
                                          </p:stCondLst>
                                        </p:cTn>
                                        <p:tgtEl>
                                          <p:spTgt spid="66"/>
                                        </p:tgtEl>
                                      </p:cBhvr>
                                      <p:to x="100000" y="90000"/>
                                    </p:animScale>
                                    <p:animScale>
                                      <p:cBhvr>
                                        <p:cTn id="478" dur="166" decel="50000">
                                          <p:stCondLst>
                                            <p:cond delay="1668"/>
                                          </p:stCondLst>
                                        </p:cTn>
                                        <p:tgtEl>
                                          <p:spTgt spid="66"/>
                                        </p:tgtEl>
                                      </p:cBhvr>
                                      <p:to x="100000" y="100000"/>
                                    </p:animScale>
                                    <p:animScale>
                                      <p:cBhvr>
                                        <p:cTn id="479" dur="26">
                                          <p:stCondLst>
                                            <p:cond delay="1808"/>
                                          </p:stCondLst>
                                        </p:cTn>
                                        <p:tgtEl>
                                          <p:spTgt spid="66"/>
                                        </p:tgtEl>
                                      </p:cBhvr>
                                      <p:to x="100000" y="95000"/>
                                    </p:animScale>
                                    <p:animScale>
                                      <p:cBhvr>
                                        <p:cTn id="480" dur="166" decel="50000">
                                          <p:stCondLst>
                                            <p:cond delay="1834"/>
                                          </p:stCondLst>
                                        </p:cTn>
                                        <p:tgtEl>
                                          <p:spTgt spid="66"/>
                                        </p:tgtEl>
                                      </p:cBhvr>
                                      <p:to x="100000" y="100000"/>
                                    </p:animScale>
                                  </p:childTnLst>
                                </p:cTn>
                              </p:par>
                              <p:par>
                                <p:cTn id="481" presetID="26" presetClass="entr" presetSubtype="0" fill="hold" grpId="0" nodeType="withEffect">
                                  <p:stCondLst>
                                    <p:cond delay="0"/>
                                  </p:stCondLst>
                                  <p:childTnLst>
                                    <p:set>
                                      <p:cBhvr>
                                        <p:cTn id="482" dur="1" fill="hold">
                                          <p:stCondLst>
                                            <p:cond delay="0"/>
                                          </p:stCondLst>
                                        </p:cTn>
                                        <p:tgtEl>
                                          <p:spTgt spid="4"/>
                                        </p:tgtEl>
                                        <p:attrNameLst>
                                          <p:attrName>style.visibility</p:attrName>
                                        </p:attrNameLst>
                                      </p:cBhvr>
                                      <p:to>
                                        <p:strVal val="visible"/>
                                      </p:to>
                                    </p:set>
                                    <p:animEffect transition="in" filter="wipe(down)">
                                      <p:cBhvr>
                                        <p:cTn id="483" dur="580">
                                          <p:stCondLst>
                                            <p:cond delay="0"/>
                                          </p:stCondLst>
                                        </p:cTn>
                                        <p:tgtEl>
                                          <p:spTgt spid="4"/>
                                        </p:tgtEl>
                                      </p:cBhvr>
                                    </p:animEffect>
                                    <p:anim calcmode="lin" valueType="num">
                                      <p:cBhvr>
                                        <p:cTn id="48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8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8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8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8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89" dur="26">
                                          <p:stCondLst>
                                            <p:cond delay="650"/>
                                          </p:stCondLst>
                                        </p:cTn>
                                        <p:tgtEl>
                                          <p:spTgt spid="4"/>
                                        </p:tgtEl>
                                      </p:cBhvr>
                                      <p:to x="100000" y="60000"/>
                                    </p:animScale>
                                    <p:animScale>
                                      <p:cBhvr>
                                        <p:cTn id="490" dur="166" decel="50000">
                                          <p:stCondLst>
                                            <p:cond delay="676"/>
                                          </p:stCondLst>
                                        </p:cTn>
                                        <p:tgtEl>
                                          <p:spTgt spid="4"/>
                                        </p:tgtEl>
                                      </p:cBhvr>
                                      <p:to x="100000" y="100000"/>
                                    </p:animScale>
                                    <p:animScale>
                                      <p:cBhvr>
                                        <p:cTn id="491" dur="26">
                                          <p:stCondLst>
                                            <p:cond delay="1312"/>
                                          </p:stCondLst>
                                        </p:cTn>
                                        <p:tgtEl>
                                          <p:spTgt spid="4"/>
                                        </p:tgtEl>
                                      </p:cBhvr>
                                      <p:to x="100000" y="80000"/>
                                    </p:animScale>
                                    <p:animScale>
                                      <p:cBhvr>
                                        <p:cTn id="492" dur="166" decel="50000">
                                          <p:stCondLst>
                                            <p:cond delay="1338"/>
                                          </p:stCondLst>
                                        </p:cTn>
                                        <p:tgtEl>
                                          <p:spTgt spid="4"/>
                                        </p:tgtEl>
                                      </p:cBhvr>
                                      <p:to x="100000" y="100000"/>
                                    </p:animScale>
                                    <p:animScale>
                                      <p:cBhvr>
                                        <p:cTn id="493" dur="26">
                                          <p:stCondLst>
                                            <p:cond delay="1642"/>
                                          </p:stCondLst>
                                        </p:cTn>
                                        <p:tgtEl>
                                          <p:spTgt spid="4"/>
                                        </p:tgtEl>
                                      </p:cBhvr>
                                      <p:to x="100000" y="90000"/>
                                    </p:animScale>
                                    <p:animScale>
                                      <p:cBhvr>
                                        <p:cTn id="494" dur="166" decel="50000">
                                          <p:stCondLst>
                                            <p:cond delay="1668"/>
                                          </p:stCondLst>
                                        </p:cTn>
                                        <p:tgtEl>
                                          <p:spTgt spid="4"/>
                                        </p:tgtEl>
                                      </p:cBhvr>
                                      <p:to x="100000" y="100000"/>
                                    </p:animScale>
                                    <p:animScale>
                                      <p:cBhvr>
                                        <p:cTn id="495" dur="26">
                                          <p:stCondLst>
                                            <p:cond delay="1808"/>
                                          </p:stCondLst>
                                        </p:cTn>
                                        <p:tgtEl>
                                          <p:spTgt spid="4"/>
                                        </p:tgtEl>
                                      </p:cBhvr>
                                      <p:to x="100000" y="95000"/>
                                    </p:animScale>
                                    <p:animScale>
                                      <p:cBhvr>
                                        <p:cTn id="496" dur="166" decel="50000">
                                          <p:stCondLst>
                                            <p:cond delay="1834"/>
                                          </p:stCondLst>
                                        </p:cTn>
                                        <p:tgtEl>
                                          <p:spTgt spid="4"/>
                                        </p:tgtEl>
                                      </p:cBhvr>
                                      <p:to x="100000" y="100000"/>
                                    </p:animScale>
                                  </p:childTnLst>
                                </p:cTn>
                              </p:par>
                              <p:par>
                                <p:cTn id="497" presetID="26" presetClass="entr" presetSubtype="0" fill="hold" grpId="0" nodeType="withEffect">
                                  <p:stCondLst>
                                    <p:cond delay="0"/>
                                  </p:stCondLst>
                                  <p:childTnLst>
                                    <p:set>
                                      <p:cBhvr>
                                        <p:cTn id="498" dur="1" fill="hold">
                                          <p:stCondLst>
                                            <p:cond delay="0"/>
                                          </p:stCondLst>
                                        </p:cTn>
                                        <p:tgtEl>
                                          <p:spTgt spid="3"/>
                                        </p:tgtEl>
                                        <p:attrNameLst>
                                          <p:attrName>style.visibility</p:attrName>
                                        </p:attrNameLst>
                                      </p:cBhvr>
                                      <p:to>
                                        <p:strVal val="visible"/>
                                      </p:to>
                                    </p:set>
                                    <p:animEffect transition="in" filter="wipe(down)">
                                      <p:cBhvr>
                                        <p:cTn id="499" dur="580">
                                          <p:stCondLst>
                                            <p:cond delay="0"/>
                                          </p:stCondLst>
                                        </p:cTn>
                                        <p:tgtEl>
                                          <p:spTgt spid="3"/>
                                        </p:tgtEl>
                                      </p:cBhvr>
                                    </p:animEffect>
                                    <p:anim calcmode="lin" valueType="num">
                                      <p:cBhvr>
                                        <p:cTn id="50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50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50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50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50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505" dur="26">
                                          <p:stCondLst>
                                            <p:cond delay="650"/>
                                          </p:stCondLst>
                                        </p:cTn>
                                        <p:tgtEl>
                                          <p:spTgt spid="3"/>
                                        </p:tgtEl>
                                      </p:cBhvr>
                                      <p:to x="100000" y="60000"/>
                                    </p:animScale>
                                    <p:animScale>
                                      <p:cBhvr>
                                        <p:cTn id="506" dur="166" decel="50000">
                                          <p:stCondLst>
                                            <p:cond delay="676"/>
                                          </p:stCondLst>
                                        </p:cTn>
                                        <p:tgtEl>
                                          <p:spTgt spid="3"/>
                                        </p:tgtEl>
                                      </p:cBhvr>
                                      <p:to x="100000" y="100000"/>
                                    </p:animScale>
                                    <p:animScale>
                                      <p:cBhvr>
                                        <p:cTn id="507" dur="26">
                                          <p:stCondLst>
                                            <p:cond delay="1312"/>
                                          </p:stCondLst>
                                        </p:cTn>
                                        <p:tgtEl>
                                          <p:spTgt spid="3"/>
                                        </p:tgtEl>
                                      </p:cBhvr>
                                      <p:to x="100000" y="80000"/>
                                    </p:animScale>
                                    <p:animScale>
                                      <p:cBhvr>
                                        <p:cTn id="508" dur="166" decel="50000">
                                          <p:stCondLst>
                                            <p:cond delay="1338"/>
                                          </p:stCondLst>
                                        </p:cTn>
                                        <p:tgtEl>
                                          <p:spTgt spid="3"/>
                                        </p:tgtEl>
                                      </p:cBhvr>
                                      <p:to x="100000" y="100000"/>
                                    </p:animScale>
                                    <p:animScale>
                                      <p:cBhvr>
                                        <p:cTn id="509" dur="26">
                                          <p:stCondLst>
                                            <p:cond delay="1642"/>
                                          </p:stCondLst>
                                        </p:cTn>
                                        <p:tgtEl>
                                          <p:spTgt spid="3"/>
                                        </p:tgtEl>
                                      </p:cBhvr>
                                      <p:to x="100000" y="90000"/>
                                    </p:animScale>
                                    <p:animScale>
                                      <p:cBhvr>
                                        <p:cTn id="510" dur="166" decel="50000">
                                          <p:stCondLst>
                                            <p:cond delay="1668"/>
                                          </p:stCondLst>
                                        </p:cTn>
                                        <p:tgtEl>
                                          <p:spTgt spid="3"/>
                                        </p:tgtEl>
                                      </p:cBhvr>
                                      <p:to x="100000" y="100000"/>
                                    </p:animScale>
                                    <p:animScale>
                                      <p:cBhvr>
                                        <p:cTn id="511" dur="26">
                                          <p:stCondLst>
                                            <p:cond delay="1808"/>
                                          </p:stCondLst>
                                        </p:cTn>
                                        <p:tgtEl>
                                          <p:spTgt spid="3"/>
                                        </p:tgtEl>
                                      </p:cBhvr>
                                      <p:to x="100000" y="95000"/>
                                    </p:animScale>
                                    <p:animScale>
                                      <p:cBhvr>
                                        <p:cTn id="51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22" grpId="0" animBg="1"/>
      <p:bldP spid="23" grpId="0"/>
      <p:bldP spid="24" grpId="0"/>
      <p:bldP spid="25" grpId="0"/>
      <p:bldP spid="26" grpId="0"/>
      <p:bldP spid="27" grpId="0"/>
      <p:bldP spid="28" grpId="0"/>
      <p:bldP spid="29" grpId="0"/>
      <p:bldP spid="30" grpId="0" animBg="1"/>
      <p:bldP spid="31" grpId="0"/>
      <p:bldP spid="64" grpId="0"/>
      <p:bldP spid="65" grpId="0"/>
      <p:bldP spid="66" grpId="0"/>
      <p:bldP spid="67" grpId="0"/>
      <p:bldP spid="68" grpId="0"/>
      <p:bldP spid="69" grpId="0" animBg="1"/>
      <p:bldP spid="70" grpId="0"/>
      <p:bldP spid="77" grpId="0"/>
      <p:bldP spid="87" grpId="0"/>
      <p:bldP spid="88" grpId="0"/>
      <p:bldP spid="89" grpId="0"/>
      <p:bldP spid="90" grpId="0"/>
      <p:bldP spid="91" grpId="0" animBg="1"/>
      <p:bldP spid="92" grpId="0"/>
      <p:bldP spid="93" grpId="0"/>
      <p:bldP spid="94" grpId="0"/>
      <p:bldP spid="95" grpId="0"/>
      <p:bldP spid="96" grpId="0"/>
      <p:bldP spid="97" grpId="0"/>
      <p:bldP spid="3" grpId="0"/>
      <p:bldP spid="4" grpId="0"/>
    </p:bld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A459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20510</TotalTime>
  <Words>2842</Words>
  <Application>Microsoft Office PowerPoint</Application>
  <PresentationFormat>Diaprojekcija na zaslonu (4:3)</PresentationFormat>
  <Paragraphs>629</Paragraphs>
  <Slides>33</Slides>
  <Notes>31</Notes>
  <HiddenSlides>0</HiddenSlides>
  <MMClips>0</MMClips>
  <ScaleCrop>false</ScaleCrop>
  <HeadingPairs>
    <vt:vector size="6" baseType="variant">
      <vt:variant>
        <vt:lpstr>Uporabljene pisave</vt:lpstr>
      </vt:variant>
      <vt:variant>
        <vt:i4>6</vt:i4>
      </vt:variant>
      <vt:variant>
        <vt:lpstr>Tema</vt:lpstr>
      </vt:variant>
      <vt:variant>
        <vt:i4>1</vt:i4>
      </vt:variant>
      <vt:variant>
        <vt:lpstr>Naslovi diapozitivov</vt:lpstr>
      </vt:variant>
      <vt:variant>
        <vt:i4>33</vt:i4>
      </vt:variant>
    </vt:vector>
  </HeadingPairs>
  <TitlesOfParts>
    <vt:vector size="40" baseType="lpstr">
      <vt:lpstr>Arial</vt:lpstr>
      <vt:lpstr>Calibri</vt:lpstr>
      <vt:lpstr>Calibri Light</vt:lpstr>
      <vt:lpstr>Courier New</vt:lpstr>
      <vt:lpstr>TrebuchetMS-Bold</vt:lpstr>
      <vt:lpstr>Wingdings</vt:lpstr>
      <vt:lpstr>Thème Office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Utilisateur de Microsoft Office</dc:creator>
  <cp:keywords/>
  <dc:description/>
  <cp:lastModifiedBy>Bernardka Marinic</cp:lastModifiedBy>
  <cp:revision>884</cp:revision>
  <cp:lastPrinted>2019-09-03T09:29:06Z</cp:lastPrinted>
  <dcterms:created xsi:type="dcterms:W3CDTF">2018-11-12T13:20:47Z</dcterms:created>
  <dcterms:modified xsi:type="dcterms:W3CDTF">2020-03-25T11:13:21Z</dcterms:modified>
  <cp:category/>
</cp:coreProperties>
</file>